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9" r:id="rId2"/>
    <p:sldId id="272" r:id="rId3"/>
    <p:sldId id="273" r:id="rId4"/>
    <p:sldId id="261" r:id="rId5"/>
    <p:sldId id="274" r:id="rId6"/>
    <p:sldId id="260" r:id="rId7"/>
    <p:sldId id="266" r:id="rId8"/>
    <p:sldId id="269" r:id="rId9"/>
    <p:sldId id="278" r:id="rId10"/>
    <p:sldId id="263" r:id="rId11"/>
    <p:sldId id="276" r:id="rId12"/>
    <p:sldId id="277" r:id="rId13"/>
    <p:sldId id="262" r:id="rId14"/>
    <p:sldId id="267" r:id="rId15"/>
    <p:sldId id="264" r:id="rId16"/>
    <p:sldId id="268"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snapToGrid="0" snapToObjects="1">
      <p:cViewPr varScale="1">
        <p:scale>
          <a:sx n="69" d="100"/>
          <a:sy n="69" d="100"/>
        </p:scale>
        <p:origin x="1422"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A24E1D-4415-4DE3-8664-224E7CFAC77C}" type="datetimeFigureOut">
              <a:rPr lang="en-GB" smtClean="0"/>
              <a:t>29/06/2020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178EB-36E4-44EA-A0CB-C4F474DB5D3C}" type="slidenum">
              <a:rPr lang="en-GB" smtClean="0"/>
              <a:t>‹#›</a:t>
            </a:fld>
            <a:endParaRPr lang="en-GB"/>
          </a:p>
        </p:txBody>
      </p:sp>
    </p:spTree>
    <p:extLst>
      <p:ext uri="{BB962C8B-B14F-4D97-AF65-F5344CB8AC3E}">
        <p14:creationId xmlns:p14="http://schemas.microsoft.com/office/powerpoint/2010/main" val="119148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CE991-5AC2-3D4F-AB67-C121BBF96EC3}"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9D1D9-247B-304B-AC2D-7928788ECC5B}" type="slidenum">
              <a:rPr lang="en-US" smtClean="0"/>
              <a:t>‹#›</a:t>
            </a:fld>
            <a:endParaRPr lang="en-US"/>
          </a:p>
        </p:txBody>
      </p:sp>
    </p:spTree>
    <p:extLst>
      <p:ext uri="{BB962C8B-B14F-4D97-AF65-F5344CB8AC3E}">
        <p14:creationId xmlns:p14="http://schemas.microsoft.com/office/powerpoint/2010/main" val="1483858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CE991-5AC2-3D4F-AB67-C121BBF96EC3}"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9D1D9-247B-304B-AC2D-7928788ECC5B}" type="slidenum">
              <a:rPr lang="en-US" smtClean="0"/>
              <a:t>‹#›</a:t>
            </a:fld>
            <a:endParaRPr lang="en-US"/>
          </a:p>
        </p:txBody>
      </p:sp>
    </p:spTree>
    <p:extLst>
      <p:ext uri="{BB962C8B-B14F-4D97-AF65-F5344CB8AC3E}">
        <p14:creationId xmlns:p14="http://schemas.microsoft.com/office/powerpoint/2010/main" val="611950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CE991-5AC2-3D4F-AB67-C121BBF96EC3}"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9D1D9-247B-304B-AC2D-7928788ECC5B}" type="slidenum">
              <a:rPr lang="en-US" smtClean="0"/>
              <a:t>‹#›</a:t>
            </a:fld>
            <a:endParaRPr lang="en-US"/>
          </a:p>
        </p:txBody>
      </p:sp>
    </p:spTree>
    <p:extLst>
      <p:ext uri="{BB962C8B-B14F-4D97-AF65-F5344CB8AC3E}">
        <p14:creationId xmlns:p14="http://schemas.microsoft.com/office/powerpoint/2010/main" val="677106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CE991-5AC2-3D4F-AB67-C121BBF96EC3}"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9D1D9-247B-304B-AC2D-7928788ECC5B}" type="slidenum">
              <a:rPr lang="en-US" smtClean="0"/>
              <a:t>‹#›</a:t>
            </a:fld>
            <a:endParaRPr lang="en-US"/>
          </a:p>
        </p:txBody>
      </p:sp>
    </p:spTree>
    <p:extLst>
      <p:ext uri="{BB962C8B-B14F-4D97-AF65-F5344CB8AC3E}">
        <p14:creationId xmlns:p14="http://schemas.microsoft.com/office/powerpoint/2010/main" val="3211405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CE991-5AC2-3D4F-AB67-C121BBF96EC3}"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9D1D9-247B-304B-AC2D-7928788ECC5B}" type="slidenum">
              <a:rPr lang="en-US" smtClean="0"/>
              <a:t>‹#›</a:t>
            </a:fld>
            <a:endParaRPr lang="en-US"/>
          </a:p>
        </p:txBody>
      </p:sp>
    </p:spTree>
    <p:extLst>
      <p:ext uri="{BB962C8B-B14F-4D97-AF65-F5344CB8AC3E}">
        <p14:creationId xmlns:p14="http://schemas.microsoft.com/office/powerpoint/2010/main" val="2450692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CE991-5AC2-3D4F-AB67-C121BBF96EC3}"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9D1D9-247B-304B-AC2D-7928788ECC5B}" type="slidenum">
              <a:rPr lang="en-US" smtClean="0"/>
              <a:t>‹#›</a:t>
            </a:fld>
            <a:endParaRPr lang="en-US"/>
          </a:p>
        </p:txBody>
      </p:sp>
    </p:spTree>
    <p:extLst>
      <p:ext uri="{BB962C8B-B14F-4D97-AF65-F5344CB8AC3E}">
        <p14:creationId xmlns:p14="http://schemas.microsoft.com/office/powerpoint/2010/main" val="2727625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CE991-5AC2-3D4F-AB67-C121BBF96EC3}" type="datetimeFigureOut">
              <a:rPr lang="en-US" smtClean="0"/>
              <a:t>6/29/2020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9D1D9-247B-304B-AC2D-7928788ECC5B}" type="slidenum">
              <a:rPr lang="en-US" smtClean="0"/>
              <a:t>‹#›</a:t>
            </a:fld>
            <a:endParaRPr lang="en-US"/>
          </a:p>
        </p:txBody>
      </p:sp>
    </p:spTree>
    <p:extLst>
      <p:ext uri="{BB962C8B-B14F-4D97-AF65-F5344CB8AC3E}">
        <p14:creationId xmlns:p14="http://schemas.microsoft.com/office/powerpoint/2010/main" val="3494272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CE991-5AC2-3D4F-AB67-C121BBF96EC3}" type="datetimeFigureOut">
              <a:rPr lang="en-US" smtClean="0"/>
              <a:t>6/29/2020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9D1D9-247B-304B-AC2D-7928788ECC5B}" type="slidenum">
              <a:rPr lang="en-US" smtClean="0"/>
              <a:t>‹#›</a:t>
            </a:fld>
            <a:endParaRPr lang="en-US"/>
          </a:p>
        </p:txBody>
      </p:sp>
    </p:spTree>
    <p:extLst>
      <p:ext uri="{BB962C8B-B14F-4D97-AF65-F5344CB8AC3E}">
        <p14:creationId xmlns:p14="http://schemas.microsoft.com/office/powerpoint/2010/main" val="261589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CE991-5AC2-3D4F-AB67-C121BBF96EC3}" type="datetimeFigureOut">
              <a:rPr lang="en-US" smtClean="0"/>
              <a:t>6/29/2020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9D1D9-247B-304B-AC2D-7928788ECC5B}" type="slidenum">
              <a:rPr lang="en-US" smtClean="0"/>
              <a:t>‹#›</a:t>
            </a:fld>
            <a:endParaRPr lang="en-US"/>
          </a:p>
        </p:txBody>
      </p:sp>
    </p:spTree>
    <p:extLst>
      <p:ext uri="{BB962C8B-B14F-4D97-AF65-F5344CB8AC3E}">
        <p14:creationId xmlns:p14="http://schemas.microsoft.com/office/powerpoint/2010/main" val="2623634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CE991-5AC2-3D4F-AB67-C121BBF96EC3}"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9D1D9-247B-304B-AC2D-7928788ECC5B}" type="slidenum">
              <a:rPr lang="en-US" smtClean="0"/>
              <a:t>‹#›</a:t>
            </a:fld>
            <a:endParaRPr lang="en-US"/>
          </a:p>
        </p:txBody>
      </p:sp>
    </p:spTree>
    <p:extLst>
      <p:ext uri="{BB962C8B-B14F-4D97-AF65-F5344CB8AC3E}">
        <p14:creationId xmlns:p14="http://schemas.microsoft.com/office/powerpoint/2010/main" val="2888420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CE991-5AC2-3D4F-AB67-C121BBF96EC3}"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9D1D9-247B-304B-AC2D-7928788ECC5B}" type="slidenum">
              <a:rPr lang="en-US" smtClean="0"/>
              <a:t>‹#›</a:t>
            </a:fld>
            <a:endParaRPr lang="en-US"/>
          </a:p>
        </p:txBody>
      </p:sp>
    </p:spTree>
    <p:extLst>
      <p:ext uri="{BB962C8B-B14F-4D97-AF65-F5344CB8AC3E}">
        <p14:creationId xmlns:p14="http://schemas.microsoft.com/office/powerpoint/2010/main" val="1045839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CE991-5AC2-3D4F-AB67-C121BBF96EC3}" type="datetimeFigureOut">
              <a:rPr lang="en-US" smtClean="0"/>
              <a:t>6/29/2020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9D1D9-247B-304B-AC2D-7928788ECC5B}" type="slidenum">
              <a:rPr lang="en-US" smtClean="0"/>
              <a:t>‹#›</a:t>
            </a:fld>
            <a:endParaRPr lang="en-US"/>
          </a:p>
        </p:txBody>
      </p:sp>
    </p:spTree>
    <p:extLst>
      <p:ext uri="{BB962C8B-B14F-4D97-AF65-F5344CB8AC3E}">
        <p14:creationId xmlns:p14="http://schemas.microsoft.com/office/powerpoint/2010/main" val="598323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8887" y="72866"/>
            <a:ext cx="8575963" cy="307777"/>
          </a:xfrm>
          <a:prstGeom prst="rect">
            <a:avLst/>
          </a:prstGeom>
          <a:noFill/>
        </p:spPr>
        <p:txBody>
          <a:bodyPr wrap="square" rtlCol="0">
            <a:spAutoFit/>
          </a:bodyPr>
          <a:lstStyle/>
          <a:p>
            <a:r>
              <a:rPr lang="en-GB" sz="1400" b="1" u="sng" dirty="0" smtClean="0"/>
              <a:t>AQA Food Preparation &amp; Nutrition Knowledge Organiser: Food, Nutrition &amp; Health</a:t>
            </a:r>
            <a:endParaRPr lang="en-GB" sz="1400" b="1" u="sng" dirty="0"/>
          </a:p>
        </p:txBody>
      </p:sp>
      <p:sp>
        <p:nvSpPr>
          <p:cNvPr id="4" name="TextBox 3"/>
          <p:cNvSpPr txBox="1"/>
          <p:nvPr/>
        </p:nvSpPr>
        <p:spPr>
          <a:xfrm>
            <a:off x="96983" y="377301"/>
            <a:ext cx="8853054" cy="1107996"/>
          </a:xfrm>
          <a:prstGeom prst="rect">
            <a:avLst/>
          </a:prstGeom>
          <a:noFill/>
        </p:spPr>
        <p:txBody>
          <a:bodyPr wrap="square" rtlCol="0">
            <a:spAutoFit/>
          </a:bodyPr>
          <a:lstStyle/>
          <a:p>
            <a:r>
              <a:rPr lang="en-GB" sz="1100" dirty="0" smtClean="0"/>
              <a:t>You must be able to demonstrate knowledge and understanding of the functions, structures and main sources of protein, carbohydrates and fat.  Know the biological value of protein, understand an individuals need for carbohydrate, understand the consequences of excess and deficiencies of protein, carbohydrate and fat.</a:t>
            </a:r>
          </a:p>
          <a:p>
            <a:r>
              <a:rPr lang="en-GB" sz="1100" dirty="0" smtClean="0"/>
              <a:t>Demonstrate the knowledge and understanding of the sources and functions of vitamins and minerals.  Understand the consequences and deficiencies of vitamins and minerals.  </a:t>
            </a:r>
            <a:r>
              <a:rPr lang="en-GB" sz="1100" smtClean="0"/>
              <a:t>Understand </a:t>
            </a:r>
            <a:r>
              <a:rPr lang="en-GB" sz="1100" dirty="0" smtClean="0"/>
              <a:t>the retention of water soluble vitamins during cooking.</a:t>
            </a:r>
          </a:p>
          <a:p>
            <a:r>
              <a:rPr lang="en-GB" sz="1100" dirty="0" smtClean="0"/>
              <a:t>Demonstrate the knowledge of the </a:t>
            </a:r>
            <a:r>
              <a:rPr lang="en-GB" sz="1100" dirty="0" err="1" smtClean="0"/>
              <a:t>Eatwell</a:t>
            </a:r>
            <a:r>
              <a:rPr lang="en-GB" sz="1100" dirty="0" smtClean="0"/>
              <a:t> Guide and health eating guidelines.  Understand diet requirements throughout life and diet related illnesses</a:t>
            </a:r>
            <a:endParaRPr lang="en-GB" sz="1100" dirty="0"/>
          </a:p>
        </p:txBody>
      </p:sp>
      <p:sp>
        <p:nvSpPr>
          <p:cNvPr id="5" name="TextBox 4"/>
          <p:cNvSpPr txBox="1"/>
          <p:nvPr/>
        </p:nvSpPr>
        <p:spPr>
          <a:xfrm>
            <a:off x="123908" y="3825621"/>
            <a:ext cx="4765963" cy="3016210"/>
          </a:xfrm>
          <a:prstGeom prst="rect">
            <a:avLst/>
          </a:prstGeom>
          <a:noFill/>
        </p:spPr>
        <p:txBody>
          <a:bodyPr wrap="square" rtlCol="0">
            <a:spAutoFit/>
          </a:bodyPr>
          <a:lstStyle/>
          <a:p>
            <a:r>
              <a:rPr lang="en-GB" sz="1400" b="1" u="sng" dirty="0" smtClean="0">
                <a:solidFill>
                  <a:srgbClr val="0070C0"/>
                </a:solidFill>
              </a:rPr>
              <a:t>Key Points</a:t>
            </a:r>
          </a:p>
          <a:p>
            <a:pPr marL="228600" indent="-228600">
              <a:buAutoNum type="arabicPeriod"/>
            </a:pPr>
            <a:r>
              <a:rPr lang="en-GB" sz="1100" dirty="0" smtClean="0">
                <a:solidFill>
                  <a:srgbClr val="0070C0"/>
                </a:solidFill>
              </a:rPr>
              <a:t>Protein is required by the body for growth, maintenance and repair.</a:t>
            </a:r>
          </a:p>
          <a:p>
            <a:pPr marL="228600" indent="-228600">
              <a:buAutoNum type="arabicPeriod"/>
            </a:pPr>
            <a:r>
              <a:rPr lang="en-GB" sz="1100" dirty="0" smtClean="0">
                <a:solidFill>
                  <a:srgbClr val="0070C0"/>
                </a:solidFill>
              </a:rPr>
              <a:t>Proteins are built up of units of amino acids.</a:t>
            </a:r>
          </a:p>
          <a:p>
            <a:pPr marL="228600" indent="-228600">
              <a:buAutoNum type="arabicPeriod"/>
            </a:pPr>
            <a:r>
              <a:rPr lang="en-GB" sz="1100" dirty="0" smtClean="0">
                <a:solidFill>
                  <a:srgbClr val="0070C0"/>
                </a:solidFill>
              </a:rPr>
              <a:t>Fats can be classified as either saturated and unsaturated.</a:t>
            </a:r>
          </a:p>
          <a:p>
            <a:pPr marL="228600" indent="-228600">
              <a:buAutoNum type="arabicPeriod"/>
            </a:pPr>
            <a:r>
              <a:rPr lang="en-GB" sz="1100" dirty="0" smtClean="0">
                <a:solidFill>
                  <a:srgbClr val="0070C0"/>
                </a:solidFill>
              </a:rPr>
              <a:t>Saturated fats are considered to be more harmful to health because they raise levels of cholesterol.</a:t>
            </a:r>
          </a:p>
          <a:p>
            <a:pPr marL="228600" indent="-228600">
              <a:buAutoNum type="arabicPeriod"/>
            </a:pPr>
            <a:r>
              <a:rPr lang="en-GB" sz="1100" dirty="0" smtClean="0">
                <a:solidFill>
                  <a:srgbClr val="0070C0"/>
                </a:solidFill>
              </a:rPr>
              <a:t>Carbohydrate provides the body with energy.</a:t>
            </a:r>
          </a:p>
          <a:p>
            <a:pPr marL="228600" indent="-228600">
              <a:buAutoNum type="arabicPeriod"/>
            </a:pPr>
            <a:r>
              <a:rPr lang="en-GB" sz="1100" dirty="0" smtClean="0">
                <a:solidFill>
                  <a:srgbClr val="0070C0"/>
                </a:solidFill>
              </a:rPr>
              <a:t>Most of our energy should come from complex starchy foods.</a:t>
            </a:r>
          </a:p>
          <a:p>
            <a:pPr marL="228600" indent="-228600">
              <a:buAutoNum type="arabicPeriod"/>
            </a:pPr>
            <a:r>
              <a:rPr lang="en-GB" sz="1100" dirty="0" smtClean="0">
                <a:solidFill>
                  <a:srgbClr val="0070C0"/>
                </a:solidFill>
              </a:rPr>
              <a:t>Vitamins are micronutrients, required in small amounts to do essential jobs in the body.</a:t>
            </a:r>
          </a:p>
          <a:p>
            <a:pPr marL="228600" indent="-228600">
              <a:buAutoNum type="arabicPeriod"/>
            </a:pPr>
            <a:r>
              <a:rPr lang="en-GB" sz="1100" dirty="0" smtClean="0">
                <a:solidFill>
                  <a:srgbClr val="0070C0"/>
                </a:solidFill>
              </a:rPr>
              <a:t>Water soluble vitamins are easily destroyed during preparation and cooking.</a:t>
            </a:r>
          </a:p>
          <a:p>
            <a:pPr marL="228600" indent="-228600">
              <a:buAutoNum type="arabicPeriod"/>
            </a:pPr>
            <a:r>
              <a:rPr lang="en-GB" sz="1100" dirty="0" smtClean="0">
                <a:solidFill>
                  <a:srgbClr val="0070C0"/>
                </a:solidFill>
              </a:rPr>
              <a:t>Water makes up two thirds of the body so it is vital to drink regularly to stay hydrated.</a:t>
            </a:r>
          </a:p>
          <a:p>
            <a:pPr marL="228600" indent="-228600">
              <a:buAutoNum type="arabicPeriod"/>
            </a:pPr>
            <a:r>
              <a:rPr lang="en-GB" sz="1100" dirty="0" smtClean="0">
                <a:solidFill>
                  <a:srgbClr val="0070C0"/>
                </a:solidFill>
              </a:rPr>
              <a:t>Nutritional needs change throughout life, but everyone needs to consider the current healthy eating guidelines when planning meals. </a:t>
            </a:r>
          </a:p>
          <a:p>
            <a:pPr marL="228600" indent="-228600">
              <a:buAutoNum type="arabicPeriod"/>
            </a:pPr>
            <a:r>
              <a:rPr lang="en-GB" sz="1100" dirty="0" smtClean="0">
                <a:solidFill>
                  <a:srgbClr val="0070C0"/>
                </a:solidFill>
              </a:rPr>
              <a:t>Energy balance is the balance of energy consumed through eating and drinking compared to energy burned through physical activity.</a:t>
            </a:r>
            <a:endParaRPr lang="en-GB" sz="1100" dirty="0">
              <a:solidFill>
                <a:srgbClr val="0070C0"/>
              </a:solidFill>
            </a:endParaRPr>
          </a:p>
        </p:txBody>
      </p:sp>
      <p:sp>
        <p:nvSpPr>
          <p:cNvPr id="6" name="TextBox 5"/>
          <p:cNvSpPr txBox="1"/>
          <p:nvPr/>
        </p:nvSpPr>
        <p:spPr>
          <a:xfrm>
            <a:off x="6878799" y="1477005"/>
            <a:ext cx="2265201" cy="4262705"/>
          </a:xfrm>
          <a:prstGeom prst="rect">
            <a:avLst/>
          </a:prstGeom>
          <a:noFill/>
        </p:spPr>
        <p:txBody>
          <a:bodyPr wrap="square" rtlCol="0">
            <a:spAutoFit/>
          </a:bodyPr>
          <a:lstStyle/>
          <a:p>
            <a:r>
              <a:rPr lang="en-GB" sz="1400" b="1" u="sng" dirty="0" smtClean="0">
                <a:solidFill>
                  <a:srgbClr val="FF0000"/>
                </a:solidFill>
              </a:rPr>
              <a:t>Key words</a:t>
            </a:r>
          </a:p>
          <a:p>
            <a:pPr marL="228600" indent="-228600">
              <a:buAutoNum type="arabicPeriod"/>
            </a:pPr>
            <a:r>
              <a:rPr lang="en-GB" sz="1100" dirty="0" smtClean="0">
                <a:solidFill>
                  <a:srgbClr val="FF0000"/>
                </a:solidFill>
              </a:rPr>
              <a:t>Amino Acids</a:t>
            </a:r>
          </a:p>
          <a:p>
            <a:pPr marL="228600" indent="-228600">
              <a:buAutoNum type="arabicPeriod"/>
            </a:pPr>
            <a:r>
              <a:rPr lang="en-GB" sz="1100" dirty="0" smtClean="0">
                <a:solidFill>
                  <a:srgbClr val="FF0000"/>
                </a:solidFill>
              </a:rPr>
              <a:t>High Biological Value (HBV)</a:t>
            </a:r>
          </a:p>
          <a:p>
            <a:pPr marL="228600" indent="-228600">
              <a:buAutoNum type="arabicPeriod"/>
            </a:pPr>
            <a:r>
              <a:rPr lang="en-GB" sz="1100" dirty="0" smtClean="0">
                <a:solidFill>
                  <a:srgbClr val="FF0000"/>
                </a:solidFill>
              </a:rPr>
              <a:t>Low Biological Value (LBV)</a:t>
            </a:r>
          </a:p>
          <a:p>
            <a:pPr marL="228600" indent="-228600">
              <a:buAutoNum type="arabicPeriod"/>
            </a:pPr>
            <a:r>
              <a:rPr lang="en-GB" sz="1100" dirty="0" smtClean="0">
                <a:solidFill>
                  <a:srgbClr val="FF0000"/>
                </a:solidFill>
              </a:rPr>
              <a:t>Protein Complementation</a:t>
            </a:r>
          </a:p>
          <a:p>
            <a:pPr marL="228600" indent="-228600">
              <a:buAutoNum type="arabicPeriod"/>
            </a:pPr>
            <a:r>
              <a:rPr lang="en-GB" sz="1100" dirty="0" smtClean="0">
                <a:solidFill>
                  <a:srgbClr val="FF0000"/>
                </a:solidFill>
              </a:rPr>
              <a:t>Kwashiorkor</a:t>
            </a:r>
          </a:p>
          <a:p>
            <a:pPr marL="228600" indent="-228600">
              <a:buAutoNum type="arabicPeriod"/>
            </a:pPr>
            <a:r>
              <a:rPr lang="en-GB" sz="1100" dirty="0" smtClean="0">
                <a:solidFill>
                  <a:srgbClr val="FF0000"/>
                </a:solidFill>
              </a:rPr>
              <a:t>Fatty Acids</a:t>
            </a:r>
          </a:p>
          <a:p>
            <a:pPr marL="228600" indent="-228600">
              <a:buAutoNum type="arabicPeriod"/>
            </a:pPr>
            <a:r>
              <a:rPr lang="en-GB" sz="1100" dirty="0" smtClean="0">
                <a:solidFill>
                  <a:srgbClr val="FF0000"/>
                </a:solidFill>
              </a:rPr>
              <a:t>Glycerol</a:t>
            </a:r>
          </a:p>
          <a:p>
            <a:pPr marL="228600" indent="-228600">
              <a:buAutoNum type="arabicPeriod"/>
            </a:pPr>
            <a:r>
              <a:rPr lang="en-GB" sz="1100" dirty="0" smtClean="0">
                <a:solidFill>
                  <a:srgbClr val="FF0000"/>
                </a:solidFill>
              </a:rPr>
              <a:t>Saturated Fats</a:t>
            </a:r>
          </a:p>
          <a:p>
            <a:pPr marL="228600" indent="-228600">
              <a:buAutoNum type="arabicPeriod"/>
            </a:pPr>
            <a:r>
              <a:rPr lang="en-GB" sz="1100" dirty="0" smtClean="0">
                <a:solidFill>
                  <a:srgbClr val="FF0000"/>
                </a:solidFill>
              </a:rPr>
              <a:t>Unsaturated Fats</a:t>
            </a:r>
          </a:p>
          <a:p>
            <a:pPr marL="228600" indent="-228600">
              <a:buAutoNum type="arabicPeriod"/>
            </a:pPr>
            <a:r>
              <a:rPr lang="en-GB" sz="1100" dirty="0" smtClean="0">
                <a:solidFill>
                  <a:srgbClr val="FF0000"/>
                </a:solidFill>
              </a:rPr>
              <a:t>Fat Soluble vitamins</a:t>
            </a:r>
          </a:p>
          <a:p>
            <a:pPr marL="228600" indent="-228600">
              <a:buAutoNum type="arabicPeriod"/>
            </a:pPr>
            <a:r>
              <a:rPr lang="en-GB" sz="1100" dirty="0" smtClean="0">
                <a:solidFill>
                  <a:srgbClr val="FF0000"/>
                </a:solidFill>
              </a:rPr>
              <a:t>Water Soluble Vitamins</a:t>
            </a:r>
          </a:p>
          <a:p>
            <a:pPr marL="228600" indent="-228600">
              <a:buAutoNum type="arabicPeriod"/>
            </a:pPr>
            <a:r>
              <a:rPr lang="en-GB" sz="1100" dirty="0" smtClean="0">
                <a:solidFill>
                  <a:srgbClr val="FF0000"/>
                </a:solidFill>
              </a:rPr>
              <a:t>Cholesterol</a:t>
            </a:r>
          </a:p>
          <a:p>
            <a:pPr marL="228600" indent="-228600">
              <a:buAutoNum type="arabicPeriod"/>
            </a:pPr>
            <a:r>
              <a:rPr lang="en-GB" sz="1100" dirty="0" smtClean="0">
                <a:solidFill>
                  <a:srgbClr val="FF0000"/>
                </a:solidFill>
              </a:rPr>
              <a:t>Hydrogenation</a:t>
            </a:r>
          </a:p>
          <a:p>
            <a:pPr marL="228600" indent="-228600">
              <a:buAutoNum type="arabicPeriod"/>
            </a:pPr>
            <a:r>
              <a:rPr lang="en-GB" sz="1100" dirty="0" smtClean="0">
                <a:solidFill>
                  <a:srgbClr val="FF0000"/>
                </a:solidFill>
              </a:rPr>
              <a:t>Trans fats</a:t>
            </a:r>
          </a:p>
          <a:p>
            <a:pPr marL="228600" indent="-228600">
              <a:buAutoNum type="arabicPeriod"/>
            </a:pPr>
            <a:r>
              <a:rPr lang="en-GB" sz="1100" dirty="0" smtClean="0">
                <a:solidFill>
                  <a:srgbClr val="FF0000"/>
                </a:solidFill>
              </a:rPr>
              <a:t>Dietary Fibre</a:t>
            </a:r>
          </a:p>
          <a:p>
            <a:pPr marL="228600" indent="-228600">
              <a:buAutoNum type="arabicPeriod"/>
            </a:pPr>
            <a:r>
              <a:rPr lang="en-GB" sz="1100" dirty="0" smtClean="0">
                <a:solidFill>
                  <a:srgbClr val="FF0000"/>
                </a:solidFill>
              </a:rPr>
              <a:t>Photosynthesis</a:t>
            </a:r>
          </a:p>
          <a:p>
            <a:pPr marL="228600" indent="-228600">
              <a:buAutoNum type="arabicPeriod"/>
            </a:pPr>
            <a:r>
              <a:rPr lang="en-GB" sz="1100" dirty="0" smtClean="0">
                <a:solidFill>
                  <a:srgbClr val="FF0000"/>
                </a:solidFill>
              </a:rPr>
              <a:t>Monosaccharides</a:t>
            </a:r>
          </a:p>
          <a:p>
            <a:pPr marL="228600" indent="-228600">
              <a:buAutoNum type="arabicPeriod"/>
            </a:pPr>
            <a:r>
              <a:rPr lang="en-GB" sz="1100" dirty="0" smtClean="0">
                <a:solidFill>
                  <a:srgbClr val="FF0000"/>
                </a:solidFill>
              </a:rPr>
              <a:t>Disaccharides</a:t>
            </a:r>
          </a:p>
          <a:p>
            <a:pPr marL="228600" indent="-228600">
              <a:buAutoNum type="arabicPeriod"/>
            </a:pPr>
            <a:r>
              <a:rPr lang="en-GB" sz="1100" dirty="0" smtClean="0">
                <a:solidFill>
                  <a:srgbClr val="FF0000"/>
                </a:solidFill>
              </a:rPr>
              <a:t>Polysaccharides</a:t>
            </a:r>
          </a:p>
          <a:p>
            <a:pPr marL="228600" indent="-228600">
              <a:buAutoNum type="arabicPeriod"/>
            </a:pPr>
            <a:r>
              <a:rPr lang="en-GB" sz="1100" dirty="0" smtClean="0">
                <a:solidFill>
                  <a:srgbClr val="FF0000"/>
                </a:solidFill>
              </a:rPr>
              <a:t>Non starch Polysaccharide (NSP)</a:t>
            </a:r>
          </a:p>
          <a:p>
            <a:pPr marL="228600" lvl="0" indent="-228600">
              <a:buFontTx/>
              <a:buAutoNum type="arabicPeriod"/>
            </a:pPr>
            <a:r>
              <a:rPr lang="en-GB" sz="1100" dirty="0">
                <a:solidFill>
                  <a:srgbClr val="FF0000"/>
                </a:solidFill>
              </a:rPr>
              <a:t>Constipation</a:t>
            </a:r>
          </a:p>
          <a:p>
            <a:pPr marL="228600" lvl="0" indent="-228600">
              <a:buFontTx/>
              <a:buAutoNum type="arabicPeriod"/>
            </a:pPr>
            <a:r>
              <a:rPr lang="en-GB" sz="1100" dirty="0">
                <a:solidFill>
                  <a:srgbClr val="FF0000"/>
                </a:solidFill>
              </a:rPr>
              <a:t>Diverticular Disease</a:t>
            </a:r>
          </a:p>
          <a:p>
            <a:pPr marL="228600" indent="-228600">
              <a:buAutoNum type="arabicPeriod"/>
            </a:pPr>
            <a:endParaRPr lang="en-GB" sz="1100" dirty="0" smtClean="0"/>
          </a:p>
        </p:txBody>
      </p:sp>
      <p:sp>
        <p:nvSpPr>
          <p:cNvPr id="10" name="TextBox 9"/>
          <p:cNvSpPr txBox="1"/>
          <p:nvPr/>
        </p:nvSpPr>
        <p:spPr>
          <a:xfrm>
            <a:off x="5302154" y="2522275"/>
            <a:ext cx="1383729" cy="3016210"/>
          </a:xfrm>
          <a:prstGeom prst="rect">
            <a:avLst/>
          </a:prstGeom>
          <a:noFill/>
        </p:spPr>
        <p:txBody>
          <a:bodyPr wrap="square" rtlCol="0">
            <a:spAutoFit/>
          </a:bodyPr>
          <a:lstStyle/>
          <a:p>
            <a:r>
              <a:rPr lang="en-GB" sz="1400" b="1" u="sng" dirty="0" smtClean="0">
                <a:solidFill>
                  <a:srgbClr val="FF0000"/>
                </a:solidFill>
              </a:rPr>
              <a:t>Keywords</a:t>
            </a:r>
          </a:p>
          <a:p>
            <a:pPr marL="228600" lvl="0" indent="-228600">
              <a:buFontTx/>
              <a:buAutoNum type="arabicPeriod"/>
            </a:pPr>
            <a:r>
              <a:rPr lang="en-GB" sz="1100" dirty="0" smtClean="0">
                <a:solidFill>
                  <a:srgbClr val="FF0000"/>
                </a:solidFill>
              </a:rPr>
              <a:t>Fortified</a:t>
            </a:r>
            <a:endParaRPr lang="en-GB" sz="1100" dirty="0">
              <a:solidFill>
                <a:srgbClr val="FF0000"/>
              </a:solidFill>
            </a:endParaRPr>
          </a:p>
          <a:p>
            <a:pPr marL="228600" lvl="0" indent="-228600">
              <a:buFontTx/>
              <a:buAutoNum type="arabicPeriod"/>
            </a:pPr>
            <a:r>
              <a:rPr lang="en-GB" sz="1100" dirty="0">
                <a:solidFill>
                  <a:srgbClr val="FF0000"/>
                </a:solidFill>
              </a:rPr>
              <a:t>Rickets</a:t>
            </a:r>
          </a:p>
          <a:p>
            <a:pPr marL="228600" lvl="0" indent="-228600">
              <a:buFontTx/>
              <a:buAutoNum type="arabicPeriod"/>
            </a:pPr>
            <a:r>
              <a:rPr lang="en-GB" sz="1100" dirty="0" err="1">
                <a:solidFill>
                  <a:srgbClr val="FF0000"/>
                </a:solidFill>
              </a:rPr>
              <a:t>Osteomalacia</a:t>
            </a:r>
            <a:endParaRPr lang="en-GB" sz="1100" dirty="0">
              <a:solidFill>
                <a:srgbClr val="FF0000"/>
              </a:solidFill>
            </a:endParaRPr>
          </a:p>
          <a:p>
            <a:pPr marL="228600" lvl="0" indent="-228600">
              <a:buFontTx/>
              <a:buAutoNum type="arabicPeriod"/>
            </a:pPr>
            <a:r>
              <a:rPr lang="en-GB" sz="1100" dirty="0">
                <a:solidFill>
                  <a:srgbClr val="FF0000"/>
                </a:solidFill>
              </a:rPr>
              <a:t>Antioxidant</a:t>
            </a:r>
          </a:p>
          <a:p>
            <a:pPr marL="228600" lvl="0" indent="-228600">
              <a:buFontTx/>
              <a:buAutoNum type="arabicPeriod"/>
            </a:pPr>
            <a:r>
              <a:rPr lang="en-GB" sz="1100" dirty="0" err="1">
                <a:solidFill>
                  <a:srgbClr val="FF0000"/>
                </a:solidFill>
              </a:rPr>
              <a:t>Thiamin</a:t>
            </a:r>
            <a:endParaRPr lang="en-GB" sz="1100" dirty="0">
              <a:solidFill>
                <a:srgbClr val="FF0000"/>
              </a:solidFill>
            </a:endParaRPr>
          </a:p>
          <a:p>
            <a:pPr marL="228600" lvl="0" indent="-228600">
              <a:buFontTx/>
              <a:buAutoNum type="arabicPeriod"/>
            </a:pPr>
            <a:r>
              <a:rPr lang="en-GB" sz="1100" dirty="0">
                <a:solidFill>
                  <a:srgbClr val="FF0000"/>
                </a:solidFill>
              </a:rPr>
              <a:t>Riboflavin</a:t>
            </a:r>
          </a:p>
          <a:p>
            <a:pPr marL="228600" lvl="0" indent="-228600">
              <a:buFontTx/>
              <a:buAutoNum type="arabicPeriod"/>
            </a:pPr>
            <a:r>
              <a:rPr lang="en-GB" sz="1100" dirty="0" err="1">
                <a:solidFill>
                  <a:srgbClr val="FF0000"/>
                </a:solidFill>
              </a:rPr>
              <a:t>Spina</a:t>
            </a:r>
            <a:r>
              <a:rPr lang="en-GB" sz="1100" dirty="0">
                <a:solidFill>
                  <a:srgbClr val="FF0000"/>
                </a:solidFill>
              </a:rPr>
              <a:t> bifida</a:t>
            </a:r>
          </a:p>
          <a:p>
            <a:pPr marL="228600" lvl="0" indent="-228600">
              <a:buFontTx/>
              <a:buAutoNum type="arabicPeriod"/>
            </a:pPr>
            <a:r>
              <a:rPr lang="en-GB" sz="1100" dirty="0">
                <a:solidFill>
                  <a:srgbClr val="FF0000"/>
                </a:solidFill>
              </a:rPr>
              <a:t>Ascorbic </a:t>
            </a:r>
            <a:r>
              <a:rPr lang="en-GB" sz="1100" dirty="0" smtClean="0">
                <a:solidFill>
                  <a:srgbClr val="FF0000"/>
                </a:solidFill>
              </a:rPr>
              <a:t>acid</a:t>
            </a:r>
          </a:p>
          <a:p>
            <a:pPr marL="228600" lvl="0" indent="-228600">
              <a:buFontTx/>
              <a:buAutoNum type="arabicPeriod"/>
            </a:pPr>
            <a:r>
              <a:rPr lang="en-GB" sz="1100" dirty="0" smtClean="0">
                <a:solidFill>
                  <a:srgbClr val="FF0000"/>
                </a:solidFill>
              </a:rPr>
              <a:t>Peak </a:t>
            </a:r>
            <a:r>
              <a:rPr lang="en-GB" sz="1100" dirty="0">
                <a:solidFill>
                  <a:srgbClr val="FF0000"/>
                </a:solidFill>
              </a:rPr>
              <a:t>Bone </a:t>
            </a:r>
            <a:r>
              <a:rPr lang="en-GB" sz="1100" dirty="0" smtClean="0">
                <a:solidFill>
                  <a:srgbClr val="FF0000"/>
                </a:solidFill>
              </a:rPr>
              <a:t>Mass</a:t>
            </a:r>
          </a:p>
          <a:p>
            <a:pPr marL="228600" lvl="0" indent="-228600">
              <a:buFontTx/>
              <a:buAutoNum type="arabicPeriod"/>
            </a:pPr>
            <a:r>
              <a:rPr lang="en-GB" sz="1100" dirty="0" smtClean="0">
                <a:solidFill>
                  <a:srgbClr val="FF0000"/>
                </a:solidFill>
              </a:rPr>
              <a:t>Haemoglobin</a:t>
            </a:r>
          </a:p>
          <a:p>
            <a:pPr marL="228600" lvl="0" indent="-228600">
              <a:buFontTx/>
              <a:buAutoNum type="arabicPeriod"/>
            </a:pPr>
            <a:r>
              <a:rPr lang="en-GB" sz="1100" dirty="0" smtClean="0">
                <a:solidFill>
                  <a:srgbClr val="FF0000"/>
                </a:solidFill>
              </a:rPr>
              <a:t>Anaemia</a:t>
            </a:r>
          </a:p>
          <a:p>
            <a:pPr marL="228600" lvl="0" indent="-228600">
              <a:buFontTx/>
              <a:buAutoNum type="arabicPeriod"/>
            </a:pPr>
            <a:r>
              <a:rPr lang="en-GB" sz="1100" dirty="0" smtClean="0">
                <a:solidFill>
                  <a:srgbClr val="FF0000"/>
                </a:solidFill>
              </a:rPr>
              <a:t>Thyroid</a:t>
            </a:r>
          </a:p>
          <a:p>
            <a:pPr marL="228600" lvl="0" indent="-228600">
              <a:buFontTx/>
              <a:buAutoNum type="arabicPeriod"/>
            </a:pPr>
            <a:r>
              <a:rPr lang="en-GB" sz="1100" dirty="0" smtClean="0">
                <a:solidFill>
                  <a:srgbClr val="FF0000"/>
                </a:solidFill>
              </a:rPr>
              <a:t>Dehydration</a:t>
            </a:r>
          </a:p>
          <a:p>
            <a:pPr marL="228600" lvl="0" indent="-228600">
              <a:buFontTx/>
              <a:buAutoNum type="arabicPeriod"/>
            </a:pPr>
            <a:r>
              <a:rPr lang="en-GB" sz="1100" dirty="0" smtClean="0">
                <a:solidFill>
                  <a:srgbClr val="FF0000"/>
                </a:solidFill>
              </a:rPr>
              <a:t>Lactating</a:t>
            </a:r>
            <a:endParaRPr lang="en-GB" sz="1100" dirty="0">
              <a:solidFill>
                <a:srgbClr val="FF0000"/>
              </a:solidFill>
            </a:endParaRPr>
          </a:p>
          <a:p>
            <a:endParaRPr lang="en-GB" dirty="0"/>
          </a:p>
        </p:txBody>
      </p:sp>
      <p:sp>
        <p:nvSpPr>
          <p:cNvPr id="11" name="TextBox 10"/>
          <p:cNvSpPr txBox="1"/>
          <p:nvPr/>
        </p:nvSpPr>
        <p:spPr>
          <a:xfrm>
            <a:off x="5128968" y="5373023"/>
            <a:ext cx="3948547" cy="1769715"/>
          </a:xfrm>
          <a:prstGeom prst="rect">
            <a:avLst/>
          </a:prstGeom>
          <a:noFill/>
        </p:spPr>
        <p:txBody>
          <a:bodyPr wrap="square" rtlCol="0">
            <a:spAutoFit/>
          </a:bodyPr>
          <a:lstStyle/>
          <a:p>
            <a:r>
              <a:rPr lang="en-GB" sz="1400" b="1" u="sng" dirty="0">
                <a:solidFill>
                  <a:srgbClr val="00B050"/>
                </a:solidFill>
              </a:rPr>
              <a:t>Assessment - </a:t>
            </a:r>
            <a:r>
              <a:rPr lang="en-GB" sz="1400" b="1" u="sng" dirty="0" smtClean="0">
                <a:solidFill>
                  <a:srgbClr val="00B050"/>
                </a:solidFill>
              </a:rPr>
              <a:t>NTT</a:t>
            </a:r>
          </a:p>
          <a:p>
            <a:pPr marL="228600" indent="-228600">
              <a:buAutoNum type="arabicPeriod"/>
            </a:pPr>
            <a:r>
              <a:rPr lang="en-GB" sz="1100" dirty="0" smtClean="0">
                <a:solidFill>
                  <a:srgbClr val="00B050"/>
                </a:solidFill>
              </a:rPr>
              <a:t>What are the functions of fat in the diet?</a:t>
            </a:r>
          </a:p>
          <a:p>
            <a:pPr marL="228600" indent="-228600">
              <a:buAutoNum type="arabicPeriod"/>
            </a:pPr>
            <a:r>
              <a:rPr lang="en-GB" sz="1100" dirty="0" smtClean="0">
                <a:solidFill>
                  <a:srgbClr val="00B050"/>
                </a:solidFill>
              </a:rPr>
              <a:t>Give an example of protein complementation.</a:t>
            </a:r>
          </a:p>
          <a:p>
            <a:pPr marL="228600" indent="-228600">
              <a:buAutoNum type="arabicPeriod"/>
            </a:pPr>
            <a:r>
              <a:rPr lang="en-GB" sz="1100" dirty="0" smtClean="0">
                <a:solidFill>
                  <a:srgbClr val="00B050"/>
                </a:solidFill>
              </a:rPr>
              <a:t>What does NSP stand for?</a:t>
            </a:r>
          </a:p>
          <a:p>
            <a:pPr marL="228600" indent="-228600">
              <a:buAutoNum type="arabicPeriod"/>
            </a:pPr>
            <a:r>
              <a:rPr lang="en-GB" sz="1100" dirty="0" smtClean="0">
                <a:solidFill>
                  <a:srgbClr val="00B050"/>
                </a:solidFill>
              </a:rPr>
              <a:t>What are the fat soluble vitamins</a:t>
            </a:r>
          </a:p>
          <a:p>
            <a:pPr marL="228600" indent="-228600">
              <a:buAutoNum type="arabicPeriod"/>
            </a:pPr>
            <a:r>
              <a:rPr lang="en-GB" sz="1100" dirty="0" smtClean="0">
                <a:solidFill>
                  <a:srgbClr val="00B050"/>
                </a:solidFill>
              </a:rPr>
              <a:t>What is peak bone mass?</a:t>
            </a:r>
          </a:p>
          <a:p>
            <a:pPr marL="228600" indent="-228600">
              <a:buAutoNum type="arabicPeriod"/>
            </a:pPr>
            <a:r>
              <a:rPr lang="en-GB" sz="1100" dirty="0" smtClean="0">
                <a:solidFill>
                  <a:srgbClr val="00B050"/>
                </a:solidFill>
              </a:rPr>
              <a:t>Why is a good supply of folic acid needed in early pregnancy?</a:t>
            </a:r>
          </a:p>
          <a:p>
            <a:pPr marL="228600" indent="-228600">
              <a:buAutoNum type="arabicPeriod"/>
            </a:pPr>
            <a:r>
              <a:rPr lang="en-GB" sz="1100" dirty="0" smtClean="0">
                <a:solidFill>
                  <a:srgbClr val="00B050"/>
                </a:solidFill>
              </a:rPr>
              <a:t>What is Osteoporosis?</a:t>
            </a:r>
          </a:p>
          <a:p>
            <a:endParaRPr lang="en-GB" dirty="0"/>
          </a:p>
        </p:txBody>
      </p:sp>
      <p:sp>
        <p:nvSpPr>
          <p:cNvPr id="2" name="Rectangle 1"/>
          <p:cNvSpPr/>
          <p:nvPr/>
        </p:nvSpPr>
        <p:spPr>
          <a:xfrm>
            <a:off x="96983" y="380643"/>
            <a:ext cx="8853053" cy="102971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6685883" y="1477005"/>
            <a:ext cx="2373726" cy="398724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5103484" y="2514033"/>
            <a:ext cx="1516302" cy="265721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a:off x="2981296" y="1569111"/>
            <a:ext cx="2066822" cy="196229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84580" y="3877903"/>
            <a:ext cx="4941634" cy="291164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p:cNvSpPr/>
          <p:nvPr/>
        </p:nvSpPr>
        <p:spPr>
          <a:xfrm>
            <a:off x="5146959" y="5444362"/>
            <a:ext cx="3912650" cy="133220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p:cNvSpPr/>
          <p:nvPr/>
        </p:nvSpPr>
        <p:spPr>
          <a:xfrm>
            <a:off x="1102736" y="65671"/>
            <a:ext cx="6331527" cy="33851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a:off x="3963445" y="3559603"/>
            <a:ext cx="1106171" cy="34238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p:cNvSpPr/>
          <p:nvPr/>
        </p:nvSpPr>
        <p:spPr>
          <a:xfrm>
            <a:off x="4119175" y="3563922"/>
            <a:ext cx="535659" cy="369332"/>
          </a:xfrm>
          <a:prstGeom prst="rect">
            <a:avLst/>
          </a:prstGeom>
        </p:spPr>
        <p:txBody>
          <a:bodyPr wrap="none">
            <a:spAutoFit/>
          </a:bodyPr>
          <a:lstStyle/>
          <a:p>
            <a:r>
              <a:rPr lang="en-GB" b="1" dirty="0" smtClean="0"/>
              <a:t>KS4</a:t>
            </a:r>
            <a:endParaRPr lang="en-GB" b="1" dirty="0"/>
          </a:p>
        </p:txBody>
      </p:sp>
      <p:sp>
        <p:nvSpPr>
          <p:cNvPr id="21" name="TextBox 20"/>
          <p:cNvSpPr txBox="1"/>
          <p:nvPr/>
        </p:nvSpPr>
        <p:spPr>
          <a:xfrm>
            <a:off x="3102271" y="1300033"/>
            <a:ext cx="1967346" cy="2308324"/>
          </a:xfrm>
          <a:prstGeom prst="rect">
            <a:avLst/>
          </a:prstGeom>
          <a:noFill/>
        </p:spPr>
        <p:txBody>
          <a:bodyPr wrap="square" rtlCol="0">
            <a:spAutoFit/>
          </a:bodyPr>
          <a:lstStyle/>
          <a:p>
            <a:endParaRPr lang="en-GB" sz="1400" b="1" u="sng" dirty="0" smtClean="0"/>
          </a:p>
          <a:p>
            <a:r>
              <a:rPr lang="en-GB" sz="1400" b="1" u="sng" dirty="0" smtClean="0">
                <a:solidFill>
                  <a:srgbClr val="FF0000"/>
                </a:solidFill>
              </a:rPr>
              <a:t>Keywords</a:t>
            </a:r>
          </a:p>
          <a:p>
            <a:pPr marL="228600" indent="-228600">
              <a:buFont typeface="+mj-lt"/>
              <a:buAutoNum type="arabicPeriod"/>
            </a:pPr>
            <a:r>
              <a:rPr lang="en-GB" sz="1050" b="1" dirty="0" err="1" smtClean="0">
                <a:solidFill>
                  <a:srgbClr val="FF0000"/>
                </a:solidFill>
              </a:rPr>
              <a:t>Eatwell</a:t>
            </a:r>
            <a:r>
              <a:rPr lang="en-GB" sz="1050" b="1" dirty="0" smtClean="0">
                <a:solidFill>
                  <a:srgbClr val="FF0000"/>
                </a:solidFill>
              </a:rPr>
              <a:t> Guide</a:t>
            </a:r>
          </a:p>
          <a:p>
            <a:pPr marL="228600" indent="-228600">
              <a:buFont typeface="+mj-lt"/>
              <a:buAutoNum type="arabicPeriod"/>
            </a:pPr>
            <a:r>
              <a:rPr lang="en-GB" sz="1050" b="1" dirty="0">
                <a:solidFill>
                  <a:srgbClr val="FF0000"/>
                </a:solidFill>
              </a:rPr>
              <a:t>Reference Intake (RI)</a:t>
            </a:r>
          </a:p>
          <a:p>
            <a:pPr marL="228600" indent="-228600">
              <a:buFont typeface="+mj-lt"/>
              <a:buAutoNum type="arabicPeriod"/>
            </a:pPr>
            <a:r>
              <a:rPr lang="en-GB" sz="1050" b="1" dirty="0">
                <a:solidFill>
                  <a:srgbClr val="FF0000"/>
                </a:solidFill>
              </a:rPr>
              <a:t>Body Mass </a:t>
            </a:r>
            <a:r>
              <a:rPr lang="en-GB" sz="1050" b="1" dirty="0" smtClean="0">
                <a:solidFill>
                  <a:srgbClr val="FF0000"/>
                </a:solidFill>
              </a:rPr>
              <a:t>Index</a:t>
            </a:r>
          </a:p>
          <a:p>
            <a:pPr marL="228600" indent="-228600">
              <a:buFont typeface="+mj-lt"/>
              <a:buAutoNum type="arabicPeriod"/>
            </a:pPr>
            <a:r>
              <a:rPr lang="en-GB" sz="1050" b="1" dirty="0" smtClean="0">
                <a:solidFill>
                  <a:srgbClr val="FF0000"/>
                </a:solidFill>
              </a:rPr>
              <a:t>Iron Deficiency anaemia</a:t>
            </a:r>
          </a:p>
          <a:p>
            <a:pPr marL="228600" indent="-228600">
              <a:buFont typeface="+mj-lt"/>
              <a:buAutoNum type="arabicPeriod"/>
            </a:pPr>
            <a:r>
              <a:rPr lang="en-GB" sz="1050" b="1" dirty="0" smtClean="0">
                <a:solidFill>
                  <a:srgbClr val="FF0000"/>
                </a:solidFill>
              </a:rPr>
              <a:t>Osteoporosis</a:t>
            </a:r>
          </a:p>
          <a:p>
            <a:pPr marL="228600" indent="-228600">
              <a:buFont typeface="+mj-lt"/>
              <a:buAutoNum type="arabicPeriod"/>
            </a:pPr>
            <a:r>
              <a:rPr lang="en-GB" sz="1050" b="1" dirty="0" smtClean="0">
                <a:solidFill>
                  <a:srgbClr val="FF0000"/>
                </a:solidFill>
              </a:rPr>
              <a:t>Foetus</a:t>
            </a:r>
          </a:p>
          <a:p>
            <a:pPr marL="228600" indent="-228600">
              <a:buFont typeface="+mj-lt"/>
              <a:buAutoNum type="arabicPeriod"/>
            </a:pPr>
            <a:r>
              <a:rPr lang="en-GB" sz="1050" b="1" dirty="0">
                <a:solidFill>
                  <a:srgbClr val="FF0000"/>
                </a:solidFill>
              </a:rPr>
              <a:t>Basal Metabolic Rate (BMR)</a:t>
            </a:r>
          </a:p>
          <a:p>
            <a:pPr marL="228600" indent="-228600">
              <a:buFont typeface="+mj-lt"/>
              <a:buAutoNum type="arabicPeriod"/>
            </a:pPr>
            <a:r>
              <a:rPr lang="en-GB" sz="1050" b="1" dirty="0">
                <a:solidFill>
                  <a:srgbClr val="FF0000"/>
                </a:solidFill>
              </a:rPr>
              <a:t>Physical Activity Level (PAL)</a:t>
            </a:r>
          </a:p>
          <a:p>
            <a:pPr marL="228600" indent="-228600">
              <a:buFont typeface="+mj-lt"/>
              <a:buAutoNum type="arabicPeriod"/>
            </a:pPr>
            <a:r>
              <a:rPr lang="en-GB" sz="1050" b="1" dirty="0">
                <a:solidFill>
                  <a:srgbClr val="FF0000"/>
                </a:solidFill>
              </a:rPr>
              <a:t>Estimated Average Requirement (EARs)</a:t>
            </a:r>
          </a:p>
          <a:p>
            <a:pPr marL="228600" indent="-228600">
              <a:buFont typeface="+mj-lt"/>
              <a:buAutoNum type="arabicPeriod"/>
            </a:pPr>
            <a:endParaRPr lang="en-GB" sz="1100" b="1" dirty="0">
              <a:solidFill>
                <a:srgbClr val="FF0000"/>
              </a:solidFill>
            </a:endParaRPr>
          </a:p>
        </p:txBody>
      </p:sp>
      <p:pic>
        <p:nvPicPr>
          <p:cNvPr id="23" name="Picture 22"/>
          <p:cNvPicPr>
            <a:picLocks noChangeAspect="1"/>
          </p:cNvPicPr>
          <p:nvPr/>
        </p:nvPicPr>
        <p:blipFill rotWithShape="1">
          <a:blip r:embed="rId2"/>
          <a:srcRect l="30888"/>
          <a:stretch/>
        </p:blipFill>
        <p:spPr>
          <a:xfrm>
            <a:off x="192177" y="1604424"/>
            <a:ext cx="2700466" cy="1991823"/>
          </a:xfrm>
          <a:prstGeom prst="rect">
            <a:avLst/>
          </a:prstGeom>
        </p:spPr>
      </p:pic>
      <p:pic>
        <p:nvPicPr>
          <p:cNvPr id="24" name="Picture 23" descr="Monkey Busine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474" y="1493539"/>
            <a:ext cx="1398902" cy="988849"/>
          </a:xfrm>
          <a:prstGeom prst="rect">
            <a:avLst/>
          </a:prstGeom>
        </p:spPr>
      </p:pic>
    </p:spTree>
    <p:extLst>
      <p:ext uri="{BB962C8B-B14F-4D97-AF65-F5344CB8AC3E}">
        <p14:creationId xmlns:p14="http://schemas.microsoft.com/office/powerpoint/2010/main" val="38897706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3164" y="72866"/>
            <a:ext cx="85759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u="sng" dirty="0" smtClean="0">
                <a:solidFill>
                  <a:prstClr val="black"/>
                </a:solidFill>
                <a:latin typeface="Calibri"/>
              </a:rPr>
              <a:t>AQA </a:t>
            </a:r>
            <a:r>
              <a:rPr kumimoji="0" lang="en-GB" sz="1400" b="1" i="0" u="sng" strike="noStrike" kern="1200" cap="none" spc="0" normalizeH="0" baseline="0" noProof="0" dirty="0" smtClean="0">
                <a:ln>
                  <a:noFill/>
                </a:ln>
                <a:solidFill>
                  <a:prstClr val="black"/>
                </a:solidFill>
                <a:effectLst/>
                <a:uLnTx/>
                <a:uFillTx/>
                <a:latin typeface="Calibri"/>
                <a:ea typeface="+mn-ea"/>
                <a:cs typeface="+mn-cs"/>
              </a:rPr>
              <a:t>Food Preparation &amp; Nutrition Knowledge Organiser: Food</a:t>
            </a:r>
            <a:r>
              <a:rPr kumimoji="0" lang="en-GB" sz="1400" b="1" i="0" u="sng" strike="noStrike" kern="1200" cap="none" spc="0" normalizeH="0" noProof="0" dirty="0" smtClean="0">
                <a:ln>
                  <a:noFill/>
                </a:ln>
                <a:solidFill>
                  <a:prstClr val="black"/>
                </a:solidFill>
                <a:effectLst/>
                <a:uLnTx/>
                <a:uFillTx/>
                <a:latin typeface="Calibri"/>
                <a:ea typeface="+mn-ea"/>
                <a:cs typeface="+mn-cs"/>
              </a:rPr>
              <a:t> Choices</a:t>
            </a:r>
            <a:endParaRPr kumimoji="0" lang="en-GB" sz="1400" b="1" i="0" u="sng"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96983" y="377301"/>
            <a:ext cx="8853054" cy="9387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black"/>
                </a:solidFill>
                <a:effectLst/>
                <a:uLnTx/>
                <a:uFillTx/>
                <a:latin typeface="Calibri"/>
                <a:ea typeface="+mn-ea"/>
                <a:cs typeface="+mn-cs"/>
              </a:rPr>
              <a:t>You must be able to understand that religions, customs and beliefs influence food choice.  Know about conditions that may be caused by intolerance or allergy to food.  Understand the meaning of ‘cuisine’ in terms of the food related to the traditional eating habits of certain countries.</a:t>
            </a:r>
            <a:r>
              <a:rPr kumimoji="0" lang="en-GB" sz="1100" b="0" i="0" u="none" strike="noStrike" kern="1200" cap="none" spc="0" normalizeH="0" noProof="0" dirty="0" smtClean="0">
                <a:ln>
                  <a:noFill/>
                </a:ln>
                <a:solidFill>
                  <a:prstClr val="black"/>
                </a:solidFill>
                <a:effectLst/>
                <a:uLnTx/>
                <a:uFillTx/>
                <a:latin typeface="Calibri"/>
                <a:ea typeface="+mn-ea"/>
                <a:cs typeface="+mn-cs"/>
              </a:rPr>
              <a:t>  Learn about the cuisine of two other countries as well as British traditional cuisine.  Understand how to taste food products using your senses accurately.  Know about a range of sensory testing methods.  Know which information is legally required for a food label.  Explain how this information will help the consumer.  Understand the ways in which nutritional labelling can be presented.  Provide reasoned suggestions for food choice based on a range of factors.</a:t>
            </a: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83128" y="2725408"/>
            <a:ext cx="4904508" cy="43858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0070C0"/>
                </a:solidFill>
                <a:effectLst/>
                <a:uLnTx/>
                <a:uFillTx/>
                <a:latin typeface="Calibri"/>
                <a:ea typeface="+mn-ea"/>
                <a:cs typeface="+mn-cs"/>
              </a:rPr>
              <a:t>Key Points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If you can’t tolerate certain foods you have to change your diet.</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70C0"/>
                </a:solidFill>
                <a:latin typeface="Calibri"/>
              </a:rPr>
              <a:t>Some religions have their own dietary laws and rules.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Diabetes</a:t>
            </a:r>
            <a:r>
              <a:rPr kumimoji="0" lang="en-GB" sz="1100" b="0" i="0" u="none" strike="noStrike" kern="1200" cap="none" spc="0" normalizeH="0" noProof="0" dirty="0" smtClean="0">
                <a:ln>
                  <a:noFill/>
                </a:ln>
                <a:solidFill>
                  <a:srgbClr val="0070C0"/>
                </a:solidFill>
                <a:effectLst/>
                <a:uLnTx/>
                <a:uFillTx/>
                <a:latin typeface="Calibri"/>
              </a:rPr>
              <a:t> is a condition caused because the pancreas doesn’t produce any or enough insulin.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70C0"/>
                </a:solidFill>
                <a:latin typeface="Calibri"/>
              </a:rPr>
              <a:t>Coeliac disease is a condition where people have an adverse reaction to gluten.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noProof="0" dirty="0" smtClean="0">
                <a:ln>
                  <a:noFill/>
                </a:ln>
                <a:solidFill>
                  <a:srgbClr val="0070C0"/>
                </a:solidFill>
                <a:effectLst/>
                <a:uLnTx/>
                <a:uFillTx/>
                <a:latin typeface="Calibri"/>
              </a:rPr>
              <a:t>Lactose intolerance is caused when the body is unable to digest lactose (a sugar found in milk and diary products).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70C0"/>
                </a:solidFill>
                <a:latin typeface="Calibri"/>
              </a:rPr>
              <a:t>An</a:t>
            </a:r>
            <a:r>
              <a:rPr lang="en-GB" sz="1100" dirty="0" smtClean="0">
                <a:solidFill>
                  <a:srgbClr val="0070C0"/>
                </a:solidFill>
                <a:latin typeface="Calibri"/>
              </a:rPr>
              <a:t> allergy to nuts can cause anaphylaxis.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The reasons why people become vegetarian include religion,</a:t>
            </a:r>
            <a:r>
              <a:rPr kumimoji="0" lang="en-GB" sz="1100" b="0" i="0" u="none" strike="noStrike" kern="1200" cap="none" spc="0" normalizeH="0" noProof="0" dirty="0" smtClean="0">
                <a:ln>
                  <a:noFill/>
                </a:ln>
                <a:solidFill>
                  <a:srgbClr val="0070C0"/>
                </a:solidFill>
                <a:effectLst/>
                <a:uLnTx/>
                <a:uFillTx/>
                <a:latin typeface="Calibri"/>
              </a:rPr>
              <a:t> dietary laws, ethical reasons, health or family.</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70C0"/>
                </a:solidFill>
                <a:latin typeface="Calibri"/>
              </a:rPr>
              <a:t>Cuisine </a:t>
            </a:r>
            <a:r>
              <a:rPr lang="en-GB" sz="1100" dirty="0" smtClean="0">
                <a:solidFill>
                  <a:srgbClr val="0070C0"/>
                </a:solidFill>
                <a:latin typeface="Calibri"/>
              </a:rPr>
              <a:t>relates to the established range of dishes and foods of a particular country or religion.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Cuisine is also concerned with the use of distinctive ingredients and specific cooking and serving techniques.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70C0"/>
                </a:solidFill>
                <a:latin typeface="Calibri"/>
              </a:rPr>
              <a:t>Accurate sensory testing of foods helps manufacturers and cooks develop food products and improve recipes.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The human olfactory system (smell) and taste sensors</a:t>
            </a:r>
            <a:r>
              <a:rPr kumimoji="0" lang="en-GB" sz="1100" b="0" i="0" u="none" strike="noStrike" kern="1200" cap="none" spc="0" normalizeH="0" noProof="0" dirty="0" smtClean="0">
                <a:ln>
                  <a:noFill/>
                </a:ln>
                <a:solidFill>
                  <a:srgbClr val="0070C0"/>
                </a:solidFill>
                <a:effectLst/>
                <a:uLnTx/>
                <a:uFillTx/>
                <a:latin typeface="Calibri"/>
              </a:rPr>
              <a:t> are important when tasting food.</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70C0"/>
                </a:solidFill>
                <a:latin typeface="Calibri"/>
              </a:rPr>
              <a:t>EU= European Union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noProof="0" dirty="0" smtClean="0">
                <a:ln>
                  <a:noFill/>
                </a:ln>
                <a:solidFill>
                  <a:srgbClr val="0070C0"/>
                </a:solidFill>
                <a:effectLst/>
                <a:uLnTx/>
                <a:uFillTx/>
                <a:latin typeface="Calibri"/>
              </a:rPr>
              <a:t>FSA=Food Standards Agency</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70C0"/>
                </a:solidFill>
                <a:latin typeface="Calibri"/>
              </a:rPr>
              <a:t>People need to make informed choices about the food they buy based on their income, lifestyle and preferences from the food available to them.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70C0"/>
                </a:solidFill>
                <a:latin typeface="Calibri"/>
              </a:rPr>
              <a:t>Many factors affect the food choices that people make.</a:t>
            </a:r>
            <a:endParaRPr lang="en-GB" sz="1100" baseline="0" dirty="0" smtClean="0">
              <a:solidFill>
                <a:srgbClr val="0070C0"/>
              </a:solidFill>
              <a:latin typeface="Calibri"/>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7204361" y="1447282"/>
            <a:ext cx="2881745" cy="31854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 words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Kosher</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Halal</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Vegetarian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err="1" smtClean="0">
                <a:solidFill>
                  <a:srgbClr val="FF0000"/>
                </a:solidFill>
                <a:latin typeface="Calibri"/>
              </a:rPr>
              <a:t>Ovo</a:t>
            </a:r>
            <a:r>
              <a:rPr lang="en-GB" sz="1100" dirty="0" smtClean="0">
                <a:solidFill>
                  <a:srgbClr val="FF0000"/>
                </a:solidFill>
                <a:latin typeface="Calibri"/>
              </a:rPr>
              <a:t>-lacto vegetarian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Vegan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Lacto vegetarian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Ethical</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Diabetes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Coeliac</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Gluten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Protein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Malnutrition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Lactose intolerance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Allergy</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Anaphylaxis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Epi pen</a:t>
            </a:r>
            <a:endParaRPr kumimoji="0" lang="en-GB" sz="1100" b="0" i="0" u="none" strike="noStrike" kern="1200" cap="none" spc="0" normalizeH="0" baseline="0" noProof="0" dirty="0">
              <a:ln>
                <a:noFill/>
              </a:ln>
              <a:solidFill>
                <a:srgbClr val="FF0000"/>
              </a:solidFill>
              <a:effectLst/>
              <a:uLnTx/>
              <a:uFillTx/>
              <a:latin typeface="Calibri"/>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kumimoji="0" lang="en-GB" sz="11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8" name="TextBox 7"/>
          <p:cNvSpPr txBox="1"/>
          <p:nvPr/>
        </p:nvSpPr>
        <p:spPr>
          <a:xfrm>
            <a:off x="5237014" y="2102773"/>
            <a:ext cx="1757184" cy="25083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prstClr val="black"/>
                </a:solidFill>
                <a:effectLst/>
                <a:uLnTx/>
                <a:uFillTx/>
                <a:latin typeface="Calibri"/>
                <a:ea typeface="+mn-ea"/>
                <a:cs typeface="+mn-cs"/>
              </a:rPr>
              <a:t>Keywords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Senses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Taste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Aroma</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Texture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Olfactory</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Sensory analysis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Palate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Sensory characteristics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Rating Tests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Ranking tests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Star</a:t>
            </a:r>
            <a:r>
              <a:rPr kumimoji="0" lang="en-GB" sz="1100" b="0" i="0" u="none" strike="noStrike" kern="1200" cap="none" spc="0" normalizeH="0" noProof="0" dirty="0" smtClean="0">
                <a:ln>
                  <a:noFill/>
                </a:ln>
                <a:solidFill>
                  <a:srgbClr val="FF0000"/>
                </a:solidFill>
                <a:effectLst/>
                <a:uLnTx/>
                <a:uFillTx/>
                <a:latin typeface="Calibri"/>
                <a:ea typeface="+mn-ea"/>
                <a:cs typeface="+mn-cs"/>
              </a:rPr>
              <a:t> profile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baseline="0" dirty="0" smtClean="0">
                <a:solidFill>
                  <a:srgbClr val="FF0000"/>
                </a:solidFill>
                <a:latin typeface="Calibri"/>
              </a:rPr>
              <a:t>Triangle</a:t>
            </a:r>
            <a:r>
              <a:rPr lang="en-GB" sz="1100" dirty="0" smtClean="0">
                <a:solidFill>
                  <a:srgbClr val="FF0000"/>
                </a:solidFill>
                <a:latin typeface="Calibri"/>
              </a:rPr>
              <a:t> testing</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Paired</a:t>
            </a:r>
            <a:r>
              <a:rPr kumimoji="0" lang="en-GB" sz="1100" b="0" i="0" u="none" strike="noStrike" kern="1200" cap="none" spc="0" normalizeH="0" noProof="0" dirty="0" smtClean="0">
                <a:ln>
                  <a:noFill/>
                </a:ln>
                <a:solidFill>
                  <a:srgbClr val="FF0000"/>
                </a:solidFill>
                <a:effectLst/>
                <a:uLnTx/>
                <a:uFillTx/>
                <a:latin typeface="Calibri"/>
                <a:ea typeface="+mn-ea"/>
                <a:cs typeface="+mn-cs"/>
              </a:rPr>
              <a:t> preference tests</a:t>
            </a:r>
            <a:endParaRPr kumimoji="0" lang="en-GB" sz="11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TextBox 8"/>
          <p:cNvSpPr txBox="1"/>
          <p:nvPr/>
        </p:nvSpPr>
        <p:spPr>
          <a:xfrm>
            <a:off x="1684494" y="1375830"/>
            <a:ext cx="2466109" cy="14927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Keywords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Cardiovascular</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err="1" smtClean="0">
                <a:solidFill>
                  <a:srgbClr val="FF0000"/>
                </a:solidFill>
                <a:latin typeface="Calibri"/>
              </a:rPr>
              <a:t>Eatwell</a:t>
            </a:r>
            <a:r>
              <a:rPr lang="en-GB" sz="1100" dirty="0" smtClean="0">
                <a:solidFill>
                  <a:srgbClr val="FF0000"/>
                </a:solidFill>
                <a:latin typeface="Calibri"/>
              </a:rPr>
              <a:t> Guide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Healthy eating</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Physical Activity Levels (PAL)</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Availability</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Seasonality, </a:t>
            </a: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Lifestyle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5521038" y="1309195"/>
            <a:ext cx="1191491" cy="10926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Keywords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Regional</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Multicultural</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Cuisine</a:t>
            </a:r>
            <a:endParaRPr kumimoji="0" lang="en-GB" sz="11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5126175" y="4593189"/>
            <a:ext cx="3934691" cy="2446824"/>
          </a:xfrm>
          <a:prstGeom prst="rect">
            <a:avLst/>
          </a:prstGeom>
          <a:noFill/>
        </p:spPr>
        <p:txBody>
          <a:bodyPr wrap="square" rtlCol="0">
            <a:spAutoFit/>
          </a:bodyPr>
          <a:lstStyle/>
          <a:p>
            <a:pPr>
              <a:defRPr/>
            </a:pPr>
            <a:r>
              <a:rPr lang="en-GB" sz="1400" b="1" u="sng" dirty="0">
                <a:solidFill>
                  <a:srgbClr val="00B050"/>
                </a:solidFill>
              </a:rPr>
              <a:t>Assessment - </a:t>
            </a:r>
            <a:r>
              <a:rPr lang="en-GB" sz="1400" b="1" u="sng" dirty="0" smtClean="0">
                <a:solidFill>
                  <a:srgbClr val="00B050"/>
                </a:solidFill>
              </a:rPr>
              <a:t>NTT</a:t>
            </a:r>
            <a:endParaRPr kumimoji="0" lang="en-GB" sz="1400" b="1" i="0" u="sng" strike="noStrike" kern="1200" cap="none" spc="0" normalizeH="0" baseline="0" noProof="0" dirty="0" smtClean="0">
              <a:ln>
                <a:noFill/>
              </a:ln>
              <a:solidFill>
                <a:srgbClr val="00B050"/>
              </a:solidFill>
              <a:effectLst/>
              <a:uLnTx/>
              <a:uFillTx/>
              <a:latin typeface="Calibri"/>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What religions traditionally do  not eat pork?</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Which foods can people with coeliac disease not include in their diets?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Name two</a:t>
            </a:r>
            <a:r>
              <a:rPr kumimoji="0" lang="en-GB" sz="1100" b="0" i="0" u="none" strike="noStrike" kern="1200" cap="none" spc="0" normalizeH="0" noProof="0" dirty="0" smtClean="0">
                <a:ln>
                  <a:noFill/>
                </a:ln>
                <a:solidFill>
                  <a:srgbClr val="00B050"/>
                </a:solidFill>
                <a:effectLst/>
                <a:uLnTx/>
                <a:uFillTx/>
                <a:latin typeface="Calibri"/>
                <a:ea typeface="+mn-ea"/>
                <a:cs typeface="+mn-cs"/>
              </a:rPr>
              <a:t> traditionally </a:t>
            </a: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British dishes.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Why is it important to use codes when tasting foods?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List</a:t>
            </a:r>
            <a:r>
              <a:rPr kumimoji="0" lang="en-GB" sz="1100" b="0" i="0" u="none" strike="noStrike" kern="1200" cap="none" spc="0" normalizeH="0" noProof="0" dirty="0" smtClean="0">
                <a:ln>
                  <a:noFill/>
                </a:ln>
                <a:solidFill>
                  <a:srgbClr val="00B050"/>
                </a:solidFill>
                <a:effectLst/>
                <a:uLnTx/>
                <a:uFillTx/>
                <a:latin typeface="Calibri"/>
                <a:ea typeface="+mn-ea"/>
                <a:cs typeface="+mn-cs"/>
              </a:rPr>
              <a:t> the stages used to carry out a controlled sensory analysis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B050"/>
                </a:solidFill>
                <a:latin typeface="Calibri"/>
              </a:rPr>
              <a:t>What</a:t>
            </a:r>
            <a:r>
              <a:rPr lang="en-GB" sz="1100" dirty="0" smtClean="0">
                <a:solidFill>
                  <a:srgbClr val="00B050"/>
                </a:solidFill>
                <a:latin typeface="Calibri"/>
              </a:rPr>
              <a:t> is triangular testing?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What information must be included on food labels by law?</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What does PAL mean?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Explain the different factors that affect peoples food choice</a:t>
            </a:r>
            <a:r>
              <a:rPr kumimoji="0" lang="en-GB" sz="1100" b="0" i="0" u="none" strike="noStrike" kern="1200" cap="none" spc="0" normalizeH="0" baseline="0" noProof="0" dirty="0" smtClean="0">
                <a:ln>
                  <a:noFill/>
                </a:ln>
                <a:solidFill>
                  <a:prstClr val="black"/>
                </a:solidFill>
                <a:effectLst/>
                <a:uLnTx/>
                <a:uFillTx/>
                <a:latin typeface="Calibri"/>
                <a:ea typeface="+mn-ea"/>
                <a:cs typeface="+mn-cs"/>
              </a:rPr>
              <a:t>.</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kumimoji="0" lang="en-GB" sz="11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1371602" y="72866"/>
            <a:ext cx="5430980" cy="27499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110837" y="380643"/>
            <a:ext cx="8686799" cy="94837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7065816" y="1447282"/>
            <a:ext cx="1787237" cy="302764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5146954" y="2174118"/>
            <a:ext cx="1918862" cy="237554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5333992" y="1363373"/>
            <a:ext cx="1468590" cy="73006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a:off x="1579415" y="1397244"/>
            <a:ext cx="2133600" cy="125993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96988" y="2726827"/>
            <a:ext cx="4890649" cy="413117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p:cNvSpPr/>
          <p:nvPr/>
        </p:nvSpPr>
        <p:spPr>
          <a:xfrm>
            <a:off x="5126175" y="4593189"/>
            <a:ext cx="3796141" cy="206862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a:off x="6994198" y="68370"/>
            <a:ext cx="1413160" cy="24070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TextBox 19"/>
          <p:cNvSpPr txBox="1"/>
          <p:nvPr/>
        </p:nvSpPr>
        <p:spPr>
          <a:xfrm>
            <a:off x="7461842" y="11311"/>
            <a:ext cx="934012" cy="369332"/>
          </a:xfrm>
          <a:prstGeom prst="rect">
            <a:avLst/>
          </a:prstGeom>
          <a:noFill/>
        </p:spPr>
        <p:txBody>
          <a:bodyPr wrap="square" rtlCol="0">
            <a:spAutoFit/>
          </a:bodyPr>
          <a:lstStyle/>
          <a:p>
            <a:r>
              <a:rPr lang="en-GB" b="1" dirty="0" smtClean="0"/>
              <a:t>KS4</a:t>
            </a:r>
            <a:endParaRPr lang="en-GB" b="1" dirty="0"/>
          </a:p>
        </p:txBody>
      </p:sp>
      <p:pic>
        <p:nvPicPr>
          <p:cNvPr id="24" name="Picture 23" descr="&lt;strong&gt;British&lt;/strong&gt; &lt;strong&gt;cuisine&lt;/strong&gt;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560" y="1464292"/>
            <a:ext cx="1231877" cy="1177379"/>
          </a:xfrm>
          <a:prstGeom prst="rect">
            <a:avLst/>
          </a:prstGeom>
        </p:spPr>
      </p:pic>
      <p:pic>
        <p:nvPicPr>
          <p:cNvPr id="25" name="Picture 24" descr="Japanese &lt;strong&gt;Food&lt;/strong&gt; &lt;strong&gt;Culture&lt;/strong&gt; | gfcelebr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08" y="1448783"/>
            <a:ext cx="1253690" cy="1208399"/>
          </a:xfrm>
          <a:prstGeom prst="rect">
            <a:avLst/>
          </a:prstGeom>
        </p:spPr>
      </p:pic>
    </p:spTree>
    <p:extLst>
      <p:ext uri="{BB962C8B-B14F-4D97-AF65-F5344CB8AC3E}">
        <p14:creationId xmlns:p14="http://schemas.microsoft.com/office/powerpoint/2010/main" val="27995295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5564" y="-36679"/>
            <a:ext cx="7912044" cy="346249"/>
          </a:xfrm>
          <a:prstGeom prst="rect">
            <a:avLst/>
          </a:prstGeom>
          <a:noFill/>
        </p:spPr>
        <p:txBody>
          <a:bodyPr wrap="square" lIns="68580" tIns="34290" rIns="68580" bIns="34290">
            <a:spAutoFit/>
          </a:bodyPr>
          <a:lstStyle/>
          <a:p>
            <a:r>
              <a:rPr lang="en-GB" b="1" u="sng" dirty="0">
                <a:solidFill>
                  <a:prstClr val="black"/>
                </a:solidFill>
              </a:rPr>
              <a:t>AQA Food Preparation &amp; Nutrition Knowledge Organiser </a:t>
            </a:r>
            <a:r>
              <a:rPr lang="en-US" sz="1714" dirty="0" smtClean="0">
                <a:ln w="0"/>
                <a:effectLst>
                  <a:outerShdw blurRad="38100" dist="19050" dir="2700000" algn="tl" rotWithShape="0">
                    <a:schemeClr val="dk1">
                      <a:alpha val="40000"/>
                    </a:schemeClr>
                  </a:outerShdw>
                </a:effectLst>
              </a:rPr>
              <a:t>-  </a:t>
            </a:r>
            <a:r>
              <a:rPr lang="en-US" sz="1714" dirty="0">
                <a:ln w="0"/>
                <a:effectLst>
                  <a:outerShdw blurRad="38100" dist="19050" dir="2700000" algn="tl" rotWithShape="0">
                    <a:schemeClr val="dk1">
                      <a:alpha val="40000"/>
                    </a:schemeClr>
                  </a:outerShdw>
                </a:effectLst>
              </a:rPr>
              <a:t>Diet and Good Health</a:t>
            </a:r>
          </a:p>
        </p:txBody>
      </p:sp>
      <p:sp>
        <p:nvSpPr>
          <p:cNvPr id="18" name="TextBox 17"/>
          <p:cNvSpPr txBox="1"/>
          <p:nvPr/>
        </p:nvSpPr>
        <p:spPr>
          <a:xfrm>
            <a:off x="2286693" y="344914"/>
            <a:ext cx="2163256" cy="224229"/>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857" dirty="0"/>
              <a:t>Eat Well Guide and Government Guidelines:</a:t>
            </a:r>
          </a:p>
        </p:txBody>
      </p:sp>
      <p:sp>
        <p:nvSpPr>
          <p:cNvPr id="122" name="TextBox 121"/>
          <p:cNvSpPr txBox="1"/>
          <p:nvPr/>
        </p:nvSpPr>
        <p:spPr>
          <a:xfrm>
            <a:off x="2288361" y="542771"/>
            <a:ext cx="2163256" cy="3125920"/>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endParaRPr lang="en-GB" sz="857" dirty="0"/>
          </a:p>
          <a:p>
            <a:endParaRPr lang="en-GB" sz="857" dirty="0"/>
          </a:p>
          <a:p>
            <a:endParaRPr lang="en-GB" sz="857" dirty="0"/>
          </a:p>
          <a:p>
            <a:r>
              <a:rPr lang="en-GB" sz="857" dirty="0"/>
              <a:t>The </a:t>
            </a:r>
            <a:r>
              <a:rPr lang="en-GB" sz="857" dirty="0" err="1"/>
              <a:t>Eatwell</a:t>
            </a:r>
            <a:r>
              <a:rPr lang="en-GB" sz="857" dirty="0"/>
              <a:t> Guide shows the proportions of food groups that should be eaten daily in a well-balanced diet.  There are 8 main government guidelines for a healthy diet</a:t>
            </a:r>
          </a:p>
          <a:p>
            <a:pPr marL="122467" indent="-122467">
              <a:buFont typeface="Arial" panose="020B0604020202020204" pitchFamily="34" charset="0"/>
              <a:buChar char="•"/>
            </a:pPr>
            <a:r>
              <a:rPr lang="en-GB" sz="857" dirty="0"/>
              <a:t>Base your meals on starchy carbohydrates</a:t>
            </a:r>
          </a:p>
          <a:p>
            <a:pPr marL="122467" indent="-122467">
              <a:buFont typeface="Arial" panose="020B0604020202020204" pitchFamily="34" charset="0"/>
              <a:buChar char="•"/>
            </a:pPr>
            <a:r>
              <a:rPr lang="en-GB" sz="857" dirty="0"/>
              <a:t>Eat lots of fruit and veg (5-7 portion a day)</a:t>
            </a:r>
          </a:p>
          <a:p>
            <a:pPr marL="122467" indent="-122467">
              <a:buFont typeface="Arial" panose="020B0604020202020204" pitchFamily="34" charset="0"/>
              <a:buChar char="•"/>
            </a:pPr>
            <a:r>
              <a:rPr lang="en-GB" sz="857" dirty="0"/>
              <a:t>Eat plenty of fish, including oily fish </a:t>
            </a:r>
          </a:p>
          <a:p>
            <a:pPr marL="122467" indent="-122467">
              <a:buFont typeface="Arial" panose="020B0604020202020204" pitchFamily="34" charset="0"/>
              <a:buChar char="•"/>
            </a:pPr>
            <a:r>
              <a:rPr lang="en-GB" sz="857" dirty="0"/>
              <a:t>Cut down on saturated fat and sugars</a:t>
            </a:r>
          </a:p>
          <a:p>
            <a:pPr marL="122467" indent="-122467">
              <a:buFont typeface="Arial" panose="020B0604020202020204" pitchFamily="34" charset="0"/>
              <a:buChar char="•"/>
            </a:pPr>
            <a:r>
              <a:rPr lang="en-GB" sz="857" dirty="0"/>
              <a:t>Eat less salt – no more than 6g a day</a:t>
            </a:r>
          </a:p>
          <a:p>
            <a:pPr marL="122467" indent="-122467">
              <a:buFont typeface="Arial" panose="020B0604020202020204" pitchFamily="34" charset="0"/>
              <a:buChar char="•"/>
            </a:pPr>
            <a:r>
              <a:rPr lang="en-GB" sz="857" dirty="0"/>
              <a:t>Get active and maintain a healthy weight</a:t>
            </a:r>
          </a:p>
          <a:p>
            <a:pPr marL="122467" indent="-122467">
              <a:buFont typeface="Arial" panose="020B0604020202020204" pitchFamily="34" charset="0"/>
              <a:buChar char="•"/>
            </a:pPr>
            <a:r>
              <a:rPr lang="en-GB" sz="857" dirty="0"/>
              <a:t>Drink 6-8 glasses of water a day</a:t>
            </a:r>
          </a:p>
          <a:p>
            <a:pPr marL="122467" indent="-122467">
              <a:buFont typeface="Arial" panose="020B0604020202020204" pitchFamily="34" charset="0"/>
              <a:buChar char="•"/>
            </a:pPr>
            <a:r>
              <a:rPr lang="en-GB" sz="857" dirty="0"/>
              <a:t>Always eat a healthy breakfast</a:t>
            </a:r>
          </a:p>
        </p:txBody>
      </p:sp>
      <p:sp>
        <p:nvSpPr>
          <p:cNvPr id="123" name="TextBox 122"/>
          <p:cNvSpPr txBox="1"/>
          <p:nvPr/>
        </p:nvSpPr>
        <p:spPr>
          <a:xfrm>
            <a:off x="2291802" y="3540168"/>
            <a:ext cx="2924968" cy="246221"/>
          </a:xfrm>
          <a:prstGeom prst="rect">
            <a:avLst/>
          </a:prstGeom>
          <a:solidFill>
            <a:srgbClr val="C51DE7"/>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Nutritional Age Needs:</a:t>
            </a:r>
          </a:p>
        </p:txBody>
      </p:sp>
      <p:sp>
        <p:nvSpPr>
          <p:cNvPr id="177" name="TextBox 176"/>
          <p:cNvSpPr txBox="1"/>
          <p:nvPr/>
        </p:nvSpPr>
        <p:spPr>
          <a:xfrm>
            <a:off x="2291802" y="3760009"/>
            <a:ext cx="2924967" cy="3038524"/>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b="1" u="sng" dirty="0"/>
              <a:t>Babies: </a:t>
            </a:r>
            <a:r>
              <a:rPr lang="en-GB" sz="786" dirty="0" err="1"/>
              <a:t>Newborn</a:t>
            </a:r>
            <a:r>
              <a:rPr lang="en-GB" sz="786" dirty="0"/>
              <a:t> babies only drink milk for the first 4-6 months before being weaned.  First milk is called colostrum.  Human milk provides all nutrients except iron, babies are born with an iron store in their liver.</a:t>
            </a:r>
          </a:p>
          <a:p>
            <a:pPr marL="122467" indent="-122467">
              <a:buFont typeface="Arial" panose="020B0604020202020204" pitchFamily="34" charset="0"/>
              <a:buChar char="•"/>
            </a:pPr>
            <a:endParaRPr lang="en-GB" sz="786" dirty="0"/>
          </a:p>
          <a:p>
            <a:pPr marL="122467" indent="-122467">
              <a:buFont typeface="Arial" panose="020B0604020202020204" pitchFamily="34" charset="0"/>
              <a:buChar char="•"/>
            </a:pPr>
            <a:r>
              <a:rPr lang="en-GB" sz="857" b="1" u="sng" dirty="0"/>
              <a:t>Children:</a:t>
            </a:r>
            <a:r>
              <a:rPr lang="en-GB" sz="857" dirty="0"/>
              <a:t> </a:t>
            </a:r>
            <a:r>
              <a:rPr lang="en-GB" sz="786" dirty="0"/>
              <a:t>1-3 </a:t>
            </a:r>
            <a:r>
              <a:rPr lang="en-GB" sz="786" dirty="0" err="1"/>
              <a:t>yrs</a:t>
            </a:r>
            <a:r>
              <a:rPr lang="en-GB" sz="786" dirty="0"/>
              <a:t> grow quickly so needs a well balanced diet for development.  Toddlers are very active and need a good supply of fat for energy, this also helps with brain and nervous system development. New foods should be introduced in an attractive and appealing way. They should avoid sweets, fizzy drinks, sugary foods.</a:t>
            </a:r>
          </a:p>
          <a:p>
            <a:pPr marL="122467" indent="-122467">
              <a:buFont typeface="Arial" panose="020B0604020202020204" pitchFamily="34" charset="0"/>
              <a:buChar char="•"/>
            </a:pPr>
            <a:endParaRPr lang="en-GB" sz="786" b="1" u="sng" dirty="0"/>
          </a:p>
          <a:p>
            <a:pPr marL="122467" indent="-122467">
              <a:buFont typeface="Arial" panose="020B0604020202020204" pitchFamily="34" charset="0"/>
              <a:buChar char="•"/>
            </a:pPr>
            <a:r>
              <a:rPr lang="en-GB" sz="857" b="1" u="sng" dirty="0"/>
              <a:t>Teenagers:</a:t>
            </a:r>
            <a:r>
              <a:rPr lang="en-GB" sz="857" dirty="0"/>
              <a:t> </a:t>
            </a:r>
            <a:r>
              <a:rPr lang="en-GB" sz="786" dirty="0"/>
              <a:t>Rapid growth and puberty occurs. They need a higher amount of nutrients and energy. Boys need protein for muscle growth.  Girls need more iron to replace blood loss during menstruation, they are prone to iron-deficiency anaemia.</a:t>
            </a:r>
          </a:p>
          <a:p>
            <a:pPr marL="122467" indent="-122467">
              <a:buFont typeface="Arial" panose="020B0604020202020204" pitchFamily="34" charset="0"/>
              <a:buChar char="•"/>
            </a:pPr>
            <a:endParaRPr lang="en-GB" sz="786" b="1" u="sng" dirty="0"/>
          </a:p>
          <a:p>
            <a:pPr marL="122467" indent="-122467">
              <a:buFont typeface="Arial" panose="020B0604020202020204" pitchFamily="34" charset="0"/>
              <a:buChar char="•"/>
            </a:pPr>
            <a:r>
              <a:rPr lang="en-GB" sz="857" b="1" u="sng" dirty="0"/>
              <a:t>Adults and Older People</a:t>
            </a:r>
            <a:r>
              <a:rPr lang="en-GB" sz="857" dirty="0"/>
              <a:t>: </a:t>
            </a:r>
            <a:r>
              <a:rPr lang="en-GB" sz="786" dirty="0"/>
              <a:t>Adults need to maintain a healthy balanced diet to keep the body working properly and prevent diet-related problems.  In older people, energy requirements decrease so they need smaller portions and less calories. They must keep hydrated and drink plenty of fluids. Osteoporosis may occur and so a diet high in calcium and vitamin D is needed to strengthen bones.</a:t>
            </a:r>
            <a:endParaRPr lang="en-GB" sz="857" dirty="0"/>
          </a:p>
        </p:txBody>
      </p:sp>
      <p:sp>
        <p:nvSpPr>
          <p:cNvPr id="192" name="TextBox 191"/>
          <p:cNvSpPr txBox="1"/>
          <p:nvPr/>
        </p:nvSpPr>
        <p:spPr>
          <a:xfrm>
            <a:off x="6880552" y="355907"/>
            <a:ext cx="2177116" cy="246221"/>
          </a:xfrm>
          <a:prstGeom prst="rect">
            <a:avLst/>
          </a:prstGeom>
          <a:solidFill>
            <a:srgbClr val="FF7C8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Life Choice Nutritional  Needs:</a:t>
            </a:r>
          </a:p>
        </p:txBody>
      </p:sp>
      <p:sp>
        <p:nvSpPr>
          <p:cNvPr id="193" name="TextBox 192"/>
          <p:cNvSpPr txBox="1"/>
          <p:nvPr/>
        </p:nvSpPr>
        <p:spPr>
          <a:xfrm>
            <a:off x="6880551" y="575748"/>
            <a:ext cx="2177116" cy="2928559"/>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b="1" u="sng" dirty="0"/>
              <a:t>Pregnancy: </a:t>
            </a:r>
            <a:r>
              <a:rPr lang="en-GB" sz="786" dirty="0"/>
              <a:t>A healthy diet to ensure the baby receives the essential nutrients required for development. Folate (folic acid) is needed for the development of the neural tube of the foetus. The baby’s bones need a good supply of calcium.  An iron rich diet is needed to create a supply of iron for the baby. Constipation is common so a high fibre diet is needed.</a:t>
            </a:r>
          </a:p>
          <a:p>
            <a:pPr marL="122467" indent="-122467">
              <a:buFont typeface="Arial" panose="020B0604020202020204" pitchFamily="34" charset="0"/>
              <a:buChar char="•"/>
            </a:pPr>
            <a:r>
              <a:rPr lang="en-GB" sz="857" b="1" u="sng" dirty="0"/>
              <a:t>Vegetarian:</a:t>
            </a:r>
            <a:r>
              <a:rPr lang="en-GB" sz="857" dirty="0"/>
              <a:t> </a:t>
            </a:r>
            <a:r>
              <a:rPr lang="en-GB" sz="786" dirty="0"/>
              <a:t>Do not eat meat, fish, poultry or </a:t>
            </a:r>
            <a:r>
              <a:rPr lang="en-GB" sz="786" dirty="0" err="1"/>
              <a:t>gelatin</a:t>
            </a:r>
            <a:r>
              <a:rPr lang="en-GB" sz="786" dirty="0"/>
              <a:t>.</a:t>
            </a:r>
          </a:p>
          <a:p>
            <a:pPr marL="122467" indent="-122467">
              <a:buFont typeface="Arial" panose="020B0604020202020204" pitchFamily="34" charset="0"/>
              <a:buChar char="•"/>
            </a:pPr>
            <a:r>
              <a:rPr lang="en-GB" sz="857" b="1" u="sng" dirty="0" err="1"/>
              <a:t>Ovo</a:t>
            </a:r>
            <a:r>
              <a:rPr lang="en-GB" sz="857" b="1" u="sng" dirty="0"/>
              <a:t>-Lacto Vegetarians:</a:t>
            </a:r>
            <a:r>
              <a:rPr lang="en-GB" sz="857" dirty="0"/>
              <a:t> </a:t>
            </a:r>
            <a:r>
              <a:rPr lang="en-GB" sz="786" dirty="0"/>
              <a:t>eat eggs and dairy (but only cheese made with vegetable rennet)</a:t>
            </a:r>
          </a:p>
          <a:p>
            <a:pPr marL="122467" indent="-122467">
              <a:buFont typeface="Arial" panose="020B0604020202020204" pitchFamily="34" charset="0"/>
              <a:buChar char="•"/>
            </a:pPr>
            <a:r>
              <a:rPr lang="en-GB" sz="857" b="1" u="sng" dirty="0"/>
              <a:t>Lacto Vegetarian</a:t>
            </a:r>
            <a:r>
              <a:rPr lang="en-GB" sz="786" b="1" u="sng" dirty="0"/>
              <a:t>:</a:t>
            </a:r>
            <a:r>
              <a:rPr lang="en-GB" sz="786" dirty="0"/>
              <a:t> eat dairy and honey but do not eat eggs</a:t>
            </a:r>
          </a:p>
          <a:p>
            <a:pPr marL="122467" indent="-122467">
              <a:buFont typeface="Arial" panose="020B0604020202020204" pitchFamily="34" charset="0"/>
              <a:buChar char="•"/>
            </a:pPr>
            <a:r>
              <a:rPr lang="en-GB" sz="857" b="1" u="sng" dirty="0"/>
              <a:t>Vegan: </a:t>
            </a:r>
            <a:r>
              <a:rPr lang="en-GB" sz="786" dirty="0"/>
              <a:t>Do not eat any foo with an animal origin, this includes things like honey and avocado.</a:t>
            </a:r>
          </a:p>
          <a:p>
            <a:endParaRPr lang="en-GB" sz="786" b="1" u="sng" dirty="0"/>
          </a:p>
          <a:p>
            <a:r>
              <a:rPr lang="en-GB" sz="786" dirty="0"/>
              <a:t>People are  often Vegetarian / Vegan due to ethical reasons. They must get their iron, Vitamins D and B12 from other sources to prevent malnutrition. </a:t>
            </a:r>
          </a:p>
        </p:txBody>
      </p:sp>
      <p:sp>
        <p:nvSpPr>
          <p:cNvPr id="194" name="TextBox 193"/>
          <p:cNvSpPr txBox="1"/>
          <p:nvPr/>
        </p:nvSpPr>
        <p:spPr>
          <a:xfrm>
            <a:off x="5384558" y="3540168"/>
            <a:ext cx="3673109" cy="246221"/>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Religious Needs:</a:t>
            </a:r>
          </a:p>
        </p:txBody>
      </p:sp>
      <p:sp>
        <p:nvSpPr>
          <p:cNvPr id="196" name="TextBox 195"/>
          <p:cNvSpPr txBox="1"/>
          <p:nvPr/>
        </p:nvSpPr>
        <p:spPr>
          <a:xfrm>
            <a:off x="9273" y="-4284"/>
            <a:ext cx="1556291" cy="246221"/>
          </a:xfrm>
          <a:prstGeom prst="rect">
            <a:avLst/>
          </a:prstGeom>
          <a:solidFill>
            <a:srgbClr val="99FF66"/>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Keywords and definitions:</a:t>
            </a:r>
          </a:p>
        </p:txBody>
      </p:sp>
      <p:sp>
        <p:nvSpPr>
          <p:cNvPr id="250" name="TextBox 249"/>
          <p:cNvSpPr txBox="1"/>
          <p:nvPr/>
        </p:nvSpPr>
        <p:spPr>
          <a:xfrm>
            <a:off x="7822" y="212947"/>
            <a:ext cx="2116191" cy="6743513"/>
          </a:xfrm>
          <a:prstGeom prst="rect">
            <a:avLst/>
          </a:prstGeom>
          <a:noFill/>
          <a:ln>
            <a:solidFill>
              <a:schemeClr val="tx1"/>
            </a:solidFill>
          </a:ln>
        </p:spPr>
        <p:txBody>
          <a:bodyPr wrap="square" rtlCol="0">
            <a:spAutoFit/>
          </a:bodyPr>
          <a:lstStyle/>
          <a:p>
            <a:r>
              <a:rPr lang="en-GB" sz="786" b="1" u="sng" dirty="0"/>
              <a:t>Anorexia</a:t>
            </a:r>
            <a:r>
              <a:rPr lang="en-GB" sz="786" b="1" dirty="0"/>
              <a:t>:</a:t>
            </a:r>
            <a:r>
              <a:rPr lang="en-GB" sz="786" dirty="0"/>
              <a:t> </a:t>
            </a:r>
            <a:r>
              <a:rPr lang="en-US" sz="786" dirty="0"/>
              <a:t>an emotional and mental health disorder characterized by an obsessive desire to lose weight by refusing to eat. </a:t>
            </a:r>
            <a:endParaRPr lang="en-GB" sz="786" b="1" dirty="0"/>
          </a:p>
          <a:p>
            <a:r>
              <a:rPr lang="en-GB" sz="786" b="1" u="sng" dirty="0"/>
              <a:t>Basal Metabolic Rate (BMR):</a:t>
            </a:r>
            <a:r>
              <a:rPr lang="en-GB" sz="786" u="sng" dirty="0"/>
              <a:t> </a:t>
            </a:r>
            <a:r>
              <a:rPr lang="en-GB" sz="786" dirty="0"/>
              <a:t>the energy needed by the body to power your internal organs when completely at rest</a:t>
            </a:r>
            <a:endParaRPr lang="en-GB" sz="786" b="1" dirty="0"/>
          </a:p>
          <a:p>
            <a:r>
              <a:rPr lang="en-GB" sz="786" b="1" u="sng" dirty="0"/>
              <a:t>Body Mass Index (BMI): </a:t>
            </a:r>
            <a:r>
              <a:rPr lang="en-GB" sz="786" dirty="0"/>
              <a:t>a measure that adults can use to see if they are healthy weight. The ideal BMI is between 18.5 and 25</a:t>
            </a:r>
            <a:endParaRPr lang="en-GB" sz="786" b="1" dirty="0"/>
          </a:p>
          <a:p>
            <a:r>
              <a:rPr lang="en-GB" sz="786" b="1" u="sng" dirty="0"/>
              <a:t>Bulimia: </a:t>
            </a:r>
            <a:r>
              <a:rPr lang="en-US" sz="786" dirty="0"/>
              <a:t>an emotional and mental health disorder characterized by a distorted body image and an obsessive desire to lose weight, in which bouts of extreme overeating are followed by fasting or self-induced vomiting or purging.</a:t>
            </a:r>
            <a:endParaRPr lang="en-GB" sz="786" b="1" dirty="0"/>
          </a:p>
          <a:p>
            <a:r>
              <a:rPr lang="en-GB" sz="786" b="1" u="sng" dirty="0"/>
              <a:t>Colostrum: </a:t>
            </a:r>
            <a:r>
              <a:rPr lang="en-GB" sz="786" dirty="0"/>
              <a:t>the first milk produced by a breast feeding mother</a:t>
            </a:r>
            <a:endParaRPr lang="en-GB" sz="786" b="1" dirty="0"/>
          </a:p>
          <a:p>
            <a:r>
              <a:rPr lang="en-GB" sz="786" b="1" u="sng" dirty="0"/>
              <a:t>Energy Density</a:t>
            </a:r>
            <a:r>
              <a:rPr lang="en-GB" sz="786" b="1" dirty="0"/>
              <a:t>:</a:t>
            </a:r>
            <a:r>
              <a:rPr lang="en-GB" sz="786" dirty="0"/>
              <a:t> the amount of energy, calories (Kcal) or kilojoules (KJ) a food contains per gram.  Fat = 9 Kcal per g, Protein = 4 Kcal per g, Carbohydrate = 4 Kcal per g.</a:t>
            </a:r>
            <a:endParaRPr lang="en-GB" sz="786" b="1" dirty="0"/>
          </a:p>
          <a:p>
            <a:r>
              <a:rPr lang="en-GB" sz="786" b="1" u="sng" dirty="0"/>
              <a:t>Estimated Average Requirements (EARs):</a:t>
            </a:r>
            <a:r>
              <a:rPr lang="en-GB" sz="786" u="sng" dirty="0"/>
              <a:t> </a:t>
            </a:r>
            <a:r>
              <a:rPr lang="en-GB" sz="786" dirty="0"/>
              <a:t>tables used by nutritionists that provide guidelines to the energy needs of individuals at various stages of life.</a:t>
            </a:r>
            <a:endParaRPr lang="en-GB" sz="786" b="1" dirty="0"/>
          </a:p>
          <a:p>
            <a:r>
              <a:rPr lang="en-GB" sz="786" b="1" u="sng" dirty="0"/>
              <a:t>Ethical</a:t>
            </a:r>
            <a:r>
              <a:rPr lang="en-GB" sz="786" b="1" dirty="0"/>
              <a:t>: </a:t>
            </a:r>
            <a:r>
              <a:rPr lang="en-GB" sz="786" dirty="0"/>
              <a:t>decisions or actions taken on the basis of strongly help moral beliefs or intellectual principles</a:t>
            </a:r>
            <a:endParaRPr lang="en-GB" sz="786" b="1" dirty="0"/>
          </a:p>
          <a:p>
            <a:r>
              <a:rPr lang="en-GB" sz="786" b="1" u="sng" dirty="0"/>
              <a:t>Foetus: </a:t>
            </a:r>
            <a:r>
              <a:rPr lang="en-GB" sz="786" dirty="0"/>
              <a:t>a baby still in the womb</a:t>
            </a:r>
            <a:endParaRPr lang="en-GB" sz="786" b="1" dirty="0"/>
          </a:p>
          <a:p>
            <a:r>
              <a:rPr lang="en-GB" sz="786" b="1" u="sng" dirty="0"/>
              <a:t>Halal</a:t>
            </a:r>
            <a:r>
              <a:rPr lang="en-GB" sz="786" b="1" dirty="0"/>
              <a:t>: </a:t>
            </a:r>
            <a:r>
              <a:rPr lang="en-GB" sz="786" dirty="0"/>
              <a:t>meat that can be eaten by Muslims because it has been killed in accordance with Islamic law</a:t>
            </a:r>
            <a:endParaRPr lang="en-GB" sz="786" b="1" dirty="0"/>
          </a:p>
          <a:p>
            <a:r>
              <a:rPr lang="en-GB" sz="786" b="1" u="sng" dirty="0"/>
              <a:t>Haram: </a:t>
            </a:r>
            <a:r>
              <a:rPr lang="en-US" sz="786" dirty="0"/>
              <a:t>forbidden or proscribed by Islamic law</a:t>
            </a:r>
            <a:endParaRPr lang="en-GB" sz="786" b="1" dirty="0"/>
          </a:p>
          <a:p>
            <a:r>
              <a:rPr lang="en-GB" sz="786" b="1" u="sng" dirty="0"/>
              <a:t>Kosher: </a:t>
            </a:r>
            <a:r>
              <a:rPr lang="en-GB" sz="786" dirty="0"/>
              <a:t>food that conforms to Jewish dietary law</a:t>
            </a:r>
            <a:endParaRPr lang="en-GB" sz="786" b="1" dirty="0"/>
          </a:p>
          <a:p>
            <a:r>
              <a:rPr lang="en-GB" sz="786" b="1" u="sng" dirty="0"/>
              <a:t>Lethargy: </a:t>
            </a:r>
            <a:r>
              <a:rPr lang="en-GB" sz="786" dirty="0"/>
              <a:t>a lack of energy and enthusiasm</a:t>
            </a:r>
            <a:endParaRPr lang="en-GB" sz="786" b="1" dirty="0"/>
          </a:p>
          <a:p>
            <a:r>
              <a:rPr lang="en-GB" sz="786" b="1" u="sng" dirty="0"/>
              <a:t>Malnutrition:</a:t>
            </a:r>
            <a:r>
              <a:rPr lang="en-GB" sz="786" u="sng" dirty="0"/>
              <a:t> </a:t>
            </a:r>
            <a:r>
              <a:rPr lang="en-GB" sz="786" dirty="0"/>
              <a:t>is a result of under-consumption of nutrients. Anorexia and bulimia can lead to malnutrition symptoms. </a:t>
            </a:r>
            <a:endParaRPr lang="en-GB" sz="786" b="1" dirty="0"/>
          </a:p>
          <a:p>
            <a:r>
              <a:rPr lang="en-GB" sz="786" b="1" u="sng" dirty="0"/>
              <a:t>Menstruation: </a:t>
            </a:r>
            <a:r>
              <a:rPr lang="en-GB" sz="786" dirty="0"/>
              <a:t>the monthly process the female body goes through to discharge the lining of the uterus; takes place from puberty to menopause.</a:t>
            </a:r>
            <a:endParaRPr lang="en-GB" sz="786" b="1" dirty="0"/>
          </a:p>
          <a:p>
            <a:r>
              <a:rPr lang="en-GB" sz="786" b="1" u="sng" dirty="0"/>
              <a:t>Osteoporosis: </a:t>
            </a:r>
            <a:r>
              <a:rPr lang="en-GB" sz="786" dirty="0"/>
              <a:t>a disease common in old age. Bones become weak and brittle. A calcium and vitamin rich diet is needed for bone strength.</a:t>
            </a:r>
            <a:endParaRPr lang="en-GB" sz="786" b="1" dirty="0"/>
          </a:p>
          <a:p>
            <a:r>
              <a:rPr lang="en-GB" sz="786" b="1" u="sng" dirty="0"/>
              <a:t>Physical Activity Level (PAL):</a:t>
            </a:r>
            <a:r>
              <a:rPr lang="en-GB" sz="786" u="sng" dirty="0"/>
              <a:t> </a:t>
            </a:r>
            <a:r>
              <a:rPr lang="en-GB" sz="786" dirty="0"/>
              <a:t>the energy needed by the body for movement of all types</a:t>
            </a:r>
            <a:endParaRPr lang="en-GB" sz="786" b="1" dirty="0"/>
          </a:p>
          <a:p>
            <a:r>
              <a:rPr lang="en-GB" sz="786" b="1" u="sng" dirty="0"/>
              <a:t>Puberty: </a:t>
            </a:r>
            <a:r>
              <a:rPr lang="en-GB" sz="786" dirty="0"/>
              <a:t>the stage of life when adolescents become mature and become capable of sexual reproduction.</a:t>
            </a:r>
            <a:endParaRPr lang="en-GB" sz="786" b="1" dirty="0"/>
          </a:p>
          <a:p>
            <a:r>
              <a:rPr lang="en-GB" sz="786" b="1" u="sng" dirty="0"/>
              <a:t>Reference Intake (RI):</a:t>
            </a:r>
            <a:r>
              <a:rPr lang="en-GB" sz="786" u="sng" dirty="0"/>
              <a:t> </a:t>
            </a:r>
            <a:r>
              <a:rPr lang="en-GB" sz="786" dirty="0"/>
              <a:t>the approximate amount of a nutrient provided by a portion of food.</a:t>
            </a:r>
            <a:endParaRPr lang="en-GB" sz="786" b="1" dirty="0"/>
          </a:p>
          <a:p>
            <a:r>
              <a:rPr lang="en-GB" sz="786" b="1" u="sng" dirty="0"/>
              <a:t>Weaning: </a:t>
            </a:r>
            <a:r>
              <a:rPr lang="en-GB" sz="786" dirty="0"/>
              <a:t>to introduce a baby to solid food.</a:t>
            </a:r>
            <a:endParaRPr lang="en-GB" sz="786" b="1" dirty="0"/>
          </a:p>
        </p:txBody>
      </p:sp>
      <p:sp>
        <p:nvSpPr>
          <p:cNvPr id="120" name="TextBox 119"/>
          <p:cNvSpPr txBox="1"/>
          <p:nvPr/>
        </p:nvSpPr>
        <p:spPr>
          <a:xfrm>
            <a:off x="4610081" y="564755"/>
            <a:ext cx="2156618" cy="2994025"/>
          </a:xfrm>
          <a:prstGeom prst="rect">
            <a:avLst/>
          </a:prstGeom>
          <a:noFill/>
          <a:ln>
            <a:solidFill>
              <a:schemeClr val="tx1"/>
            </a:solidFill>
          </a:ln>
        </p:spPr>
        <p:txBody>
          <a:bodyPr wrap="square" rtlCol="0">
            <a:spAutoFit/>
          </a:bodyPr>
          <a:lstStyle/>
          <a:p>
            <a:endParaRPr lang="en-GB" sz="857" dirty="0"/>
          </a:p>
          <a:p>
            <a:endParaRPr lang="en-GB" sz="857" dirty="0"/>
          </a:p>
          <a:p>
            <a:endParaRPr lang="en-GB" sz="857" dirty="0"/>
          </a:p>
          <a:p>
            <a:endParaRPr lang="en-GB" sz="857" dirty="0"/>
          </a:p>
          <a:p>
            <a:endParaRPr lang="en-GB" sz="857" dirty="0"/>
          </a:p>
          <a:p>
            <a:endParaRPr lang="en-GB" sz="857" dirty="0"/>
          </a:p>
          <a:p>
            <a:endParaRPr lang="en-GB" sz="857" dirty="0"/>
          </a:p>
          <a:p>
            <a:endParaRPr lang="en-GB" sz="857" dirty="0"/>
          </a:p>
          <a:p>
            <a:endParaRPr lang="en-GB" sz="857" dirty="0"/>
          </a:p>
          <a:p>
            <a:endParaRPr lang="en-GB" sz="857" dirty="0"/>
          </a:p>
          <a:p>
            <a:pPr marL="122467" indent="-122467">
              <a:buFont typeface="Arial" panose="020B0604020202020204" pitchFamily="34" charset="0"/>
              <a:buChar char="•"/>
            </a:pPr>
            <a:r>
              <a:rPr lang="en-GB" sz="857" dirty="0"/>
              <a:t>Energy balance is when you use the same amount of energy that you intake through food.  This results in weight maintenance.</a:t>
            </a:r>
          </a:p>
          <a:p>
            <a:pPr marL="122467" indent="-122467">
              <a:buFont typeface="Arial" panose="020B0604020202020204" pitchFamily="34" charset="0"/>
              <a:buChar char="•"/>
            </a:pPr>
            <a:r>
              <a:rPr lang="en-GB" sz="857" dirty="0"/>
              <a:t>Too much energy intake can result in weight gain.</a:t>
            </a:r>
          </a:p>
          <a:p>
            <a:pPr marL="122467" indent="-122467">
              <a:buFont typeface="Arial" panose="020B0604020202020204" pitchFamily="34" charset="0"/>
              <a:buChar char="•"/>
            </a:pPr>
            <a:r>
              <a:rPr lang="en-GB" sz="857" dirty="0"/>
              <a:t>Too little energy intake can result in weight loss and lethargy.</a:t>
            </a:r>
          </a:p>
          <a:p>
            <a:pPr marL="122467" indent="-122467">
              <a:buFont typeface="Arial" panose="020B0604020202020204" pitchFamily="34" charset="0"/>
              <a:buChar char="•"/>
            </a:pPr>
            <a:r>
              <a:rPr lang="en-GB" sz="857" dirty="0"/>
              <a:t>You can work out how much you should be eating: BMR x PAL = EAR</a:t>
            </a:r>
          </a:p>
          <a:p>
            <a:pPr marL="122467" indent="-122467">
              <a:buFont typeface="Arial" panose="020B0604020202020204" pitchFamily="34" charset="0"/>
              <a:buChar char="•"/>
            </a:pPr>
            <a:r>
              <a:rPr lang="en-GB" sz="857" dirty="0"/>
              <a:t>Guidelines suggest at least 60 minutes of activity a day.</a:t>
            </a:r>
          </a:p>
        </p:txBody>
      </p:sp>
      <p:sp>
        <p:nvSpPr>
          <p:cNvPr id="124" name="TextBox 123"/>
          <p:cNvSpPr txBox="1"/>
          <p:nvPr/>
        </p:nvSpPr>
        <p:spPr>
          <a:xfrm>
            <a:off x="4610082" y="348011"/>
            <a:ext cx="2156617" cy="246221"/>
          </a:xfrm>
          <a:prstGeom prst="rect">
            <a:avLst/>
          </a:prstGeom>
          <a:solidFill>
            <a:srgbClr val="EBF83E"/>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Energy Balance:</a:t>
            </a:r>
          </a:p>
        </p:txBody>
      </p:sp>
      <p:pic>
        <p:nvPicPr>
          <p:cNvPr id="3" name="Picture 2"/>
          <p:cNvPicPr>
            <a:picLocks noChangeAspect="1"/>
          </p:cNvPicPr>
          <p:nvPr/>
        </p:nvPicPr>
        <p:blipFill>
          <a:blip r:embed="rId2"/>
          <a:stretch>
            <a:fillRect/>
          </a:stretch>
        </p:blipFill>
        <p:spPr>
          <a:xfrm>
            <a:off x="2540674" y="580816"/>
            <a:ext cx="1631357" cy="1169652"/>
          </a:xfrm>
          <a:prstGeom prst="rect">
            <a:avLst/>
          </a:prstGeom>
        </p:spPr>
      </p:pic>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7235" y="621348"/>
            <a:ext cx="1193379" cy="11291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nvPr>
        </p:nvGraphicFramePr>
        <p:xfrm>
          <a:off x="5384558" y="3769757"/>
          <a:ext cx="3673109" cy="3065820"/>
        </p:xfrm>
        <a:graphic>
          <a:graphicData uri="http://schemas.openxmlformats.org/drawingml/2006/table">
            <a:tbl>
              <a:tblPr firstRow="1" bandRow="1">
                <a:tableStyleId>{5940675A-B579-460E-94D1-54222C63F5DA}</a:tableStyleId>
              </a:tblPr>
              <a:tblGrid>
                <a:gridCol w="788984">
                  <a:extLst>
                    <a:ext uri="{9D8B030D-6E8A-4147-A177-3AD203B41FA5}">
                      <a16:colId xmlns:a16="http://schemas.microsoft.com/office/drawing/2014/main" val="4192901336"/>
                    </a:ext>
                  </a:extLst>
                </a:gridCol>
                <a:gridCol w="2884125">
                  <a:extLst>
                    <a:ext uri="{9D8B030D-6E8A-4147-A177-3AD203B41FA5}">
                      <a16:colId xmlns:a16="http://schemas.microsoft.com/office/drawing/2014/main" val="100758846"/>
                    </a:ext>
                  </a:extLst>
                </a:gridCol>
              </a:tblGrid>
              <a:tr h="424543">
                <a:tc>
                  <a:txBody>
                    <a:bodyPr/>
                    <a:lstStyle/>
                    <a:p>
                      <a:pPr algn="ctr"/>
                      <a:r>
                        <a:rPr lang="en-GB" sz="900" dirty="0" smtClean="0"/>
                        <a:t>Judaism</a:t>
                      </a:r>
                      <a:endParaRPr lang="en-GB" sz="900" dirty="0"/>
                    </a:p>
                  </a:txBody>
                  <a:tcPr marL="65314" marR="65314" marT="32657" marB="32657" anchor="ctr"/>
                </a:tc>
                <a:tc>
                  <a:txBody>
                    <a:bodyPr/>
                    <a:lstStyle/>
                    <a:p>
                      <a:pPr marL="171450" indent="-171450" algn="l">
                        <a:buFont typeface="Arial" panose="020B0604020202020204" pitchFamily="34" charset="0"/>
                        <a:buChar char="•"/>
                      </a:pPr>
                      <a:r>
                        <a:rPr lang="en-GB" sz="800" dirty="0" smtClean="0"/>
                        <a:t>Shellfish</a:t>
                      </a:r>
                      <a:r>
                        <a:rPr lang="en-GB" sz="800" baseline="0" dirty="0" smtClean="0"/>
                        <a:t> or pork</a:t>
                      </a:r>
                    </a:p>
                    <a:p>
                      <a:pPr marL="171450" indent="-171450" algn="l">
                        <a:buFont typeface="Arial" panose="020B0604020202020204" pitchFamily="34" charset="0"/>
                        <a:buChar char="•"/>
                      </a:pPr>
                      <a:r>
                        <a:rPr lang="en-GB" sz="800" baseline="0" dirty="0" smtClean="0"/>
                        <a:t>No dairy food eaten in the same meal as meat</a:t>
                      </a:r>
                    </a:p>
                    <a:p>
                      <a:pPr marL="171450" indent="-171450" algn="l">
                        <a:buFont typeface="Arial" panose="020B0604020202020204" pitchFamily="34" charset="0"/>
                        <a:buChar char="•"/>
                      </a:pPr>
                      <a:r>
                        <a:rPr lang="en-GB" sz="800" baseline="0" dirty="0" smtClean="0"/>
                        <a:t>Only Kosher meat can be eaten</a:t>
                      </a:r>
                      <a:endParaRPr lang="en-GB" sz="800" dirty="0"/>
                    </a:p>
                  </a:txBody>
                  <a:tcPr marL="65314" marR="65314" marT="32657" marB="32657" anchor="ctr"/>
                </a:tc>
                <a:extLst>
                  <a:ext uri="{0D108BD9-81ED-4DB2-BD59-A6C34878D82A}">
                    <a16:rowId xmlns:a16="http://schemas.microsoft.com/office/drawing/2014/main" val="3414874311"/>
                  </a:ext>
                </a:extLst>
              </a:tr>
              <a:tr h="664029">
                <a:tc>
                  <a:txBody>
                    <a:bodyPr/>
                    <a:lstStyle/>
                    <a:p>
                      <a:pPr algn="ctr"/>
                      <a:r>
                        <a:rPr lang="en-GB" sz="900" dirty="0" smtClean="0"/>
                        <a:t>Hinduism</a:t>
                      </a:r>
                      <a:endParaRPr lang="en-GB" sz="900" dirty="0"/>
                    </a:p>
                  </a:txBody>
                  <a:tcPr marL="65314" marR="65314" marT="32657" marB="32657" anchor="ctr"/>
                </a:tc>
                <a:tc>
                  <a:txBody>
                    <a:bodyPr/>
                    <a:lstStyle/>
                    <a:p>
                      <a:pPr marL="171450" indent="-171450" algn="l">
                        <a:buFont typeface="Arial" panose="020B0604020202020204" pitchFamily="34" charset="0"/>
                        <a:buChar char="•"/>
                      </a:pPr>
                      <a:r>
                        <a:rPr lang="en-GB" sz="800" baseline="0" dirty="0" smtClean="0"/>
                        <a:t>No beef or beef products &amp; will avoid pork</a:t>
                      </a:r>
                    </a:p>
                    <a:p>
                      <a:pPr marL="171450" indent="-171450" algn="l">
                        <a:buFont typeface="Arial" panose="020B0604020202020204" pitchFamily="34" charset="0"/>
                        <a:buChar char="•"/>
                      </a:pPr>
                      <a:r>
                        <a:rPr lang="en-GB" sz="800" baseline="0" dirty="0" smtClean="0"/>
                        <a:t>Some Hindus Practice Fasting</a:t>
                      </a:r>
                    </a:p>
                    <a:p>
                      <a:pPr marL="171450" indent="-171450" algn="l">
                        <a:buFont typeface="Arial" panose="020B0604020202020204" pitchFamily="34" charset="0"/>
                        <a:buChar char="•"/>
                      </a:pPr>
                      <a:r>
                        <a:rPr lang="en-GB" sz="800" baseline="0" dirty="0" smtClean="0"/>
                        <a:t>Foods such as onion, garlic and alcohol, thought to “excite” the body are forbidden </a:t>
                      </a:r>
                    </a:p>
                    <a:p>
                      <a:pPr marL="171450" indent="-171450" algn="l">
                        <a:buFont typeface="Arial" panose="020B0604020202020204" pitchFamily="34" charset="0"/>
                        <a:buChar char="•"/>
                      </a:pPr>
                      <a:r>
                        <a:rPr lang="en-GB" sz="800" baseline="0" dirty="0" smtClean="0"/>
                        <a:t>Many Hindus are Vegetarian</a:t>
                      </a:r>
                      <a:endParaRPr lang="en-GB" sz="800" dirty="0"/>
                    </a:p>
                  </a:txBody>
                  <a:tcPr marL="65314" marR="65314" marT="32657" marB="32657" anchor="ctr"/>
                </a:tc>
                <a:extLst>
                  <a:ext uri="{0D108BD9-81ED-4DB2-BD59-A6C34878D82A}">
                    <a16:rowId xmlns:a16="http://schemas.microsoft.com/office/drawing/2014/main" val="1839248368"/>
                  </a:ext>
                </a:extLst>
              </a:tr>
              <a:tr h="664029">
                <a:tc>
                  <a:txBody>
                    <a:bodyPr/>
                    <a:lstStyle/>
                    <a:p>
                      <a:pPr algn="ctr"/>
                      <a:r>
                        <a:rPr lang="en-GB" sz="900" dirty="0" smtClean="0"/>
                        <a:t>Islam</a:t>
                      </a:r>
                      <a:endParaRPr lang="en-GB" sz="900" dirty="0"/>
                    </a:p>
                  </a:txBody>
                  <a:tcPr marL="65314" marR="65314" marT="32657" marB="32657" anchor="ctr"/>
                </a:tc>
                <a:tc>
                  <a:txBody>
                    <a:bodyPr/>
                    <a:lstStyle/>
                    <a:p>
                      <a:pPr marL="171450" indent="-171450" algn="l">
                        <a:buFont typeface="Arial" panose="020B0604020202020204" pitchFamily="34" charset="0"/>
                        <a:buChar char="•"/>
                      </a:pPr>
                      <a:r>
                        <a:rPr lang="en-GB" sz="800" dirty="0" smtClean="0"/>
                        <a:t>No pork</a:t>
                      </a:r>
                    </a:p>
                    <a:p>
                      <a:pPr marL="171450" indent="-171450" algn="l">
                        <a:buFont typeface="Arial" panose="020B0604020202020204" pitchFamily="34" charset="0"/>
                        <a:buChar char="•"/>
                      </a:pPr>
                      <a:r>
                        <a:rPr lang="en-GB" sz="800" dirty="0" smtClean="0"/>
                        <a:t>Only Halal meant can</a:t>
                      </a:r>
                      <a:r>
                        <a:rPr lang="en-GB" sz="800" baseline="0" dirty="0" smtClean="0"/>
                        <a:t> be eaten</a:t>
                      </a:r>
                    </a:p>
                    <a:p>
                      <a:pPr marL="171450" indent="-171450" algn="l">
                        <a:buFont typeface="Arial" panose="020B0604020202020204" pitchFamily="34" charset="0"/>
                        <a:buChar char="•"/>
                      </a:pPr>
                      <a:r>
                        <a:rPr lang="en-GB" sz="800" baseline="0" dirty="0" smtClean="0"/>
                        <a:t>Haram foods cannot be eaten</a:t>
                      </a:r>
                    </a:p>
                    <a:p>
                      <a:pPr marL="171450" indent="-171450" algn="l">
                        <a:buFont typeface="Arial" panose="020B0604020202020204" pitchFamily="34" charset="0"/>
                        <a:buChar char="•"/>
                      </a:pPr>
                      <a:r>
                        <a:rPr lang="en-GB" sz="800" baseline="0" dirty="0" smtClean="0"/>
                        <a:t>Ramadan is a fasting month, at the end of Ramadan Eid-</a:t>
                      </a:r>
                      <a:r>
                        <a:rPr lang="en-GB" sz="800" baseline="0" dirty="0" err="1" smtClean="0"/>
                        <a:t>ul</a:t>
                      </a:r>
                      <a:r>
                        <a:rPr lang="en-GB" sz="800" baseline="0" dirty="0" smtClean="0"/>
                        <a:t>-</a:t>
                      </a:r>
                      <a:r>
                        <a:rPr lang="en-GB" sz="800" baseline="0" dirty="0" err="1" smtClean="0"/>
                        <a:t>Fitr</a:t>
                      </a:r>
                      <a:r>
                        <a:rPr lang="en-GB" sz="800" baseline="0" dirty="0" smtClean="0"/>
                        <a:t> takes place</a:t>
                      </a:r>
                      <a:endParaRPr lang="en-GB" sz="800" dirty="0"/>
                    </a:p>
                  </a:txBody>
                  <a:tcPr marL="65314" marR="65314" marT="32657" marB="32657" anchor="ctr"/>
                </a:tc>
                <a:extLst>
                  <a:ext uri="{0D108BD9-81ED-4DB2-BD59-A6C34878D82A}">
                    <a16:rowId xmlns:a16="http://schemas.microsoft.com/office/drawing/2014/main" val="1247228520"/>
                  </a:ext>
                </a:extLst>
              </a:tr>
              <a:tr h="304800">
                <a:tc>
                  <a:txBody>
                    <a:bodyPr/>
                    <a:lstStyle/>
                    <a:p>
                      <a:pPr algn="ctr"/>
                      <a:r>
                        <a:rPr lang="en-GB" sz="900" dirty="0" smtClean="0"/>
                        <a:t>Sikhism</a:t>
                      </a:r>
                      <a:endParaRPr lang="en-GB" sz="900" dirty="0"/>
                    </a:p>
                  </a:txBody>
                  <a:tcPr marL="65314" marR="65314" marT="32657" marB="32657" anchor="ctr"/>
                </a:tc>
                <a:tc>
                  <a:txBody>
                    <a:bodyPr/>
                    <a:lstStyle/>
                    <a:p>
                      <a:pPr marL="171450" indent="-171450" algn="l">
                        <a:buFont typeface="Arial" panose="020B0604020202020204" pitchFamily="34" charset="0"/>
                        <a:buChar char="•"/>
                      </a:pPr>
                      <a:r>
                        <a:rPr lang="en-GB" sz="800" dirty="0" smtClean="0"/>
                        <a:t>No</a:t>
                      </a:r>
                      <a:r>
                        <a:rPr lang="en-GB" sz="800" baseline="0" dirty="0" smtClean="0"/>
                        <a:t> beef</a:t>
                      </a:r>
                    </a:p>
                    <a:p>
                      <a:pPr marL="171450" indent="-171450" algn="l">
                        <a:buFont typeface="Arial" panose="020B0604020202020204" pitchFamily="34" charset="0"/>
                        <a:buChar char="•"/>
                      </a:pPr>
                      <a:r>
                        <a:rPr lang="en-GB" sz="800" baseline="0" dirty="0" smtClean="0"/>
                        <a:t>Many Sikhs are vegetarian or </a:t>
                      </a:r>
                      <a:r>
                        <a:rPr lang="en-GB" sz="800" baseline="0" dirty="0" err="1" smtClean="0"/>
                        <a:t>Ovo</a:t>
                      </a:r>
                      <a:r>
                        <a:rPr lang="en-GB" sz="800" baseline="0" dirty="0" smtClean="0"/>
                        <a:t>-lacto vegetarian</a:t>
                      </a:r>
                      <a:endParaRPr lang="en-GB" sz="800" dirty="0"/>
                    </a:p>
                  </a:txBody>
                  <a:tcPr marL="65314" marR="65314" marT="32657" marB="32657" anchor="ctr"/>
                </a:tc>
                <a:extLst>
                  <a:ext uri="{0D108BD9-81ED-4DB2-BD59-A6C34878D82A}">
                    <a16:rowId xmlns:a16="http://schemas.microsoft.com/office/drawing/2014/main" val="1631166870"/>
                  </a:ext>
                </a:extLst>
              </a:tr>
              <a:tr h="426249">
                <a:tc>
                  <a:txBody>
                    <a:bodyPr/>
                    <a:lstStyle/>
                    <a:p>
                      <a:pPr algn="ctr"/>
                      <a:r>
                        <a:rPr lang="en-GB" sz="900" dirty="0" smtClean="0"/>
                        <a:t>Christianity </a:t>
                      </a:r>
                      <a:endParaRPr lang="en-GB" sz="900" dirty="0"/>
                    </a:p>
                  </a:txBody>
                  <a:tcPr marL="65314" marR="65314" marT="32657" marB="32657" anchor="ctr"/>
                </a:tc>
                <a:tc>
                  <a:txBody>
                    <a:bodyPr/>
                    <a:lstStyle/>
                    <a:p>
                      <a:pPr marL="171450" indent="-171450" algn="l">
                        <a:buFont typeface="Arial" panose="020B0604020202020204" pitchFamily="34" charset="0"/>
                        <a:buChar char="•"/>
                      </a:pPr>
                      <a:r>
                        <a:rPr lang="en-GB" sz="800" dirty="0" smtClean="0"/>
                        <a:t>No particular dietary requirements, though some foods are associated with celebrations e.g. pancakes</a:t>
                      </a:r>
                      <a:r>
                        <a:rPr lang="en-GB" sz="800" baseline="0" dirty="0" smtClean="0"/>
                        <a:t> on shrove Tuesday and hot cross buns at Easter</a:t>
                      </a:r>
                      <a:endParaRPr lang="en-GB" sz="800" dirty="0"/>
                    </a:p>
                  </a:txBody>
                  <a:tcPr marL="65314" marR="65314" marT="32657" marB="32657" anchor="ctr"/>
                </a:tc>
                <a:extLst>
                  <a:ext uri="{0D108BD9-81ED-4DB2-BD59-A6C34878D82A}">
                    <a16:rowId xmlns:a16="http://schemas.microsoft.com/office/drawing/2014/main" val="1127153365"/>
                  </a:ext>
                </a:extLst>
              </a:tr>
              <a:tr h="205056">
                <a:tc>
                  <a:txBody>
                    <a:bodyPr/>
                    <a:lstStyle/>
                    <a:p>
                      <a:pPr algn="ctr"/>
                      <a:r>
                        <a:rPr lang="en-GB" sz="900" dirty="0" err="1" smtClean="0"/>
                        <a:t>Buddism</a:t>
                      </a:r>
                      <a:endParaRPr lang="en-GB" sz="900" dirty="0"/>
                    </a:p>
                  </a:txBody>
                  <a:tcPr marL="65314" marR="65314" marT="32657" marB="32657" anchor="ctr"/>
                </a:tc>
                <a:tc>
                  <a:txBody>
                    <a:bodyPr/>
                    <a:lstStyle/>
                    <a:p>
                      <a:pPr marL="171450" indent="-171450" algn="l">
                        <a:buFont typeface="Arial" panose="020B0604020202020204" pitchFamily="34" charset="0"/>
                        <a:buChar char="•"/>
                      </a:pPr>
                      <a:r>
                        <a:rPr lang="en-GB" sz="800" dirty="0" smtClean="0"/>
                        <a:t>Vegetarian</a:t>
                      </a:r>
                      <a:endParaRPr lang="en-GB" sz="800" dirty="0"/>
                    </a:p>
                  </a:txBody>
                  <a:tcPr marL="65314" marR="65314" marT="32657" marB="32657" anchor="ctr"/>
                </a:tc>
                <a:extLst>
                  <a:ext uri="{0D108BD9-81ED-4DB2-BD59-A6C34878D82A}">
                    <a16:rowId xmlns:a16="http://schemas.microsoft.com/office/drawing/2014/main" val="1690039793"/>
                  </a:ext>
                </a:extLst>
              </a:tr>
              <a:tr h="304800">
                <a:tc>
                  <a:txBody>
                    <a:bodyPr/>
                    <a:lstStyle/>
                    <a:p>
                      <a:pPr algn="ctr"/>
                      <a:r>
                        <a:rPr lang="en-GB" sz="900" dirty="0" smtClean="0"/>
                        <a:t>Rastafarianism</a:t>
                      </a:r>
                      <a:endParaRPr lang="en-GB" sz="900" dirty="0"/>
                    </a:p>
                  </a:txBody>
                  <a:tcPr marL="65314" marR="65314" marT="32657" marB="32657" anchor="ctr"/>
                </a:tc>
                <a:tc>
                  <a:txBody>
                    <a:bodyPr/>
                    <a:lstStyle/>
                    <a:p>
                      <a:pPr marL="171450" indent="-171450" algn="l">
                        <a:buFont typeface="Arial" panose="020B0604020202020204" pitchFamily="34" charset="0"/>
                        <a:buChar char="•"/>
                      </a:pPr>
                      <a:r>
                        <a:rPr lang="en-GB" sz="800" dirty="0" smtClean="0"/>
                        <a:t>Vegetarian or Vegan</a:t>
                      </a:r>
                    </a:p>
                    <a:p>
                      <a:pPr marL="171450" indent="-171450" algn="l">
                        <a:buFont typeface="Arial" panose="020B0604020202020204" pitchFamily="34" charset="0"/>
                        <a:buChar char="•"/>
                      </a:pPr>
                      <a:r>
                        <a:rPr lang="en-GB" sz="800" dirty="0" smtClean="0"/>
                        <a:t>White fish are sometimes eaten (but no shellfish)</a:t>
                      </a:r>
                      <a:endParaRPr lang="en-GB" sz="800" dirty="0"/>
                    </a:p>
                  </a:txBody>
                  <a:tcPr marL="65314" marR="65314" marT="32657" marB="32657" anchor="ctr"/>
                </a:tc>
                <a:extLst>
                  <a:ext uri="{0D108BD9-81ED-4DB2-BD59-A6C34878D82A}">
                    <a16:rowId xmlns:a16="http://schemas.microsoft.com/office/drawing/2014/main" val="228828690"/>
                  </a:ext>
                </a:extLst>
              </a:tr>
            </a:tbl>
          </a:graphicData>
        </a:graphic>
      </p:graphicFrame>
    </p:spTree>
    <p:extLst>
      <p:ext uri="{BB962C8B-B14F-4D97-AF65-F5344CB8AC3E}">
        <p14:creationId xmlns:p14="http://schemas.microsoft.com/office/powerpoint/2010/main" val="34133745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0558" y="-24703"/>
            <a:ext cx="8285018" cy="610039"/>
          </a:xfrm>
          <a:prstGeom prst="rect">
            <a:avLst/>
          </a:prstGeom>
          <a:noFill/>
        </p:spPr>
        <p:txBody>
          <a:bodyPr wrap="square" lIns="68580" tIns="34290" rIns="68580" bIns="34290">
            <a:spAutoFit/>
          </a:bodyPr>
          <a:lstStyle/>
          <a:p>
            <a:r>
              <a:rPr lang="en-GB" b="1" u="sng" dirty="0">
                <a:solidFill>
                  <a:prstClr val="black"/>
                </a:solidFill>
              </a:rPr>
              <a:t>AQA Food Preparation &amp; Nutrition Knowledge Organiser </a:t>
            </a:r>
            <a:r>
              <a:rPr lang="en-US" sz="1714" dirty="0" smtClean="0">
                <a:ln w="0"/>
                <a:effectLst>
                  <a:outerShdw blurRad="38100" dist="19050" dir="2700000" algn="tl" rotWithShape="0">
                    <a:schemeClr val="dk1">
                      <a:alpha val="40000"/>
                    </a:schemeClr>
                  </a:outerShdw>
                </a:effectLst>
              </a:rPr>
              <a:t>-  </a:t>
            </a:r>
            <a:r>
              <a:rPr lang="en-US" sz="1714" dirty="0">
                <a:ln w="0"/>
                <a:effectLst>
                  <a:outerShdw blurRad="38100" dist="19050" dir="2700000" algn="tl" rotWithShape="0">
                    <a:schemeClr val="dk1">
                      <a:alpha val="40000"/>
                    </a:schemeClr>
                  </a:outerShdw>
                </a:effectLst>
              </a:rPr>
              <a:t>Diet related medical conditions</a:t>
            </a:r>
          </a:p>
        </p:txBody>
      </p:sp>
      <p:sp>
        <p:nvSpPr>
          <p:cNvPr id="188" name="TextBox 187"/>
          <p:cNvSpPr txBox="1"/>
          <p:nvPr/>
        </p:nvSpPr>
        <p:spPr>
          <a:xfrm>
            <a:off x="2221354" y="5138515"/>
            <a:ext cx="6854614" cy="246221"/>
          </a:xfrm>
          <a:prstGeom prst="rect">
            <a:avLst/>
          </a:prstGeom>
          <a:solidFill>
            <a:srgbClr val="0070C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Allergies and Intolerances:</a:t>
            </a:r>
          </a:p>
        </p:txBody>
      </p:sp>
      <p:sp>
        <p:nvSpPr>
          <p:cNvPr id="189" name="TextBox 188"/>
          <p:cNvSpPr txBox="1"/>
          <p:nvPr/>
        </p:nvSpPr>
        <p:spPr>
          <a:xfrm>
            <a:off x="2221354" y="5357919"/>
            <a:ext cx="5209361" cy="1554465"/>
          </a:xfrm>
          <a:prstGeom prst="rect">
            <a:avLst/>
          </a:prstGeom>
          <a:noFill/>
          <a:ln>
            <a:noFill/>
          </a:ln>
        </p:spPr>
        <p:txBody>
          <a:bodyPr wrap="square" rtlCol="0">
            <a:spAutoFit/>
          </a:bodyPr>
          <a:lstStyle/>
          <a:p>
            <a:r>
              <a:rPr lang="en-GB" sz="786" b="1" u="sng" dirty="0"/>
              <a:t>Coeliac</a:t>
            </a:r>
            <a:r>
              <a:rPr lang="en-GB" sz="786" u="sng" dirty="0"/>
              <a:t>  - </a:t>
            </a:r>
            <a:r>
              <a:rPr lang="en-GB" sz="786" dirty="0"/>
              <a:t>Is a condition where people cannot eat gluten.  Eating Gluten damages the lining of the small intestine, making it more difficult to absorb other nutrients.  Symptoms include, weight loss, lack of energy and tiredness, diarrhoea, poor growth in children and anaemia.  It cannot be cured but can be managed by switching to a gluten free diet. </a:t>
            </a:r>
            <a:endParaRPr lang="en-GB" sz="786" b="1" dirty="0"/>
          </a:p>
          <a:p>
            <a:r>
              <a:rPr lang="en-GB" sz="786" b="1" u="sng" dirty="0"/>
              <a:t>Lactose intolerance</a:t>
            </a:r>
            <a:r>
              <a:rPr lang="en-GB" sz="786" u="sng" dirty="0"/>
              <a:t>  - </a:t>
            </a:r>
            <a:r>
              <a:rPr lang="en-GB" sz="786" dirty="0"/>
              <a:t>Is where the body is unable to digest lactose (A sugar in milk). The small intestine does not does not have the correct enzyme to digest lactose, this means the sugar will pass into the large intestine causing bloating, wind, diarrhoea and nausea.  It cannot be cured but can be managed by switching to a lactose free diet.</a:t>
            </a:r>
          </a:p>
          <a:p>
            <a:r>
              <a:rPr lang="en-GB" sz="786" b="1" u="sng" dirty="0"/>
              <a:t>Nut Allergy  - </a:t>
            </a:r>
            <a:r>
              <a:rPr lang="en-GB" sz="786" dirty="0"/>
              <a:t>When you are not able to eats nuts as they will trigger an immune response in the body. Minor symptoms include rash, itchy eyes, swelling, wheezing and coughing.  An extreme reaction is anaphylactic shock, where the throat starts to swell and you are unable to breathe.  People with nut allergies must carry an </a:t>
            </a:r>
            <a:r>
              <a:rPr lang="en-GB" sz="786" dirty="0" err="1"/>
              <a:t>epipen</a:t>
            </a:r>
            <a:r>
              <a:rPr lang="en-GB" sz="786" dirty="0"/>
              <a:t>. Nut allergies are life-threatening, so products must carry a warning.  Dishes / foods with nuts must be prepared separately to avoid cross-contamination. </a:t>
            </a:r>
            <a:endParaRPr lang="en-GB" sz="857" b="1" u="sng" dirty="0"/>
          </a:p>
          <a:p>
            <a:r>
              <a:rPr lang="en-GB" sz="857" b="1" u="sng" dirty="0"/>
              <a:t>There are 14 allergens that must be identified in food products to warn and protect consumers.</a:t>
            </a:r>
            <a:endParaRPr lang="en-GB" sz="786" dirty="0"/>
          </a:p>
        </p:txBody>
      </p:sp>
      <p:sp>
        <p:nvSpPr>
          <p:cNvPr id="196" name="TextBox 195"/>
          <p:cNvSpPr txBox="1"/>
          <p:nvPr/>
        </p:nvSpPr>
        <p:spPr>
          <a:xfrm>
            <a:off x="38978" y="355795"/>
            <a:ext cx="2114740" cy="246221"/>
          </a:xfrm>
          <a:prstGeom prst="rect">
            <a:avLst/>
          </a:prstGeom>
          <a:solidFill>
            <a:srgbClr val="99FF66"/>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Keywords and definitions:</a:t>
            </a:r>
          </a:p>
        </p:txBody>
      </p:sp>
      <p:sp>
        <p:nvSpPr>
          <p:cNvPr id="250" name="TextBox 249"/>
          <p:cNvSpPr txBox="1"/>
          <p:nvPr/>
        </p:nvSpPr>
        <p:spPr>
          <a:xfrm>
            <a:off x="38977" y="575636"/>
            <a:ext cx="2116191" cy="5776068"/>
          </a:xfrm>
          <a:prstGeom prst="rect">
            <a:avLst/>
          </a:prstGeom>
          <a:noFill/>
          <a:ln>
            <a:solidFill>
              <a:schemeClr val="tx1"/>
            </a:solidFill>
          </a:ln>
        </p:spPr>
        <p:txBody>
          <a:bodyPr wrap="square" rtlCol="0">
            <a:spAutoFit/>
          </a:bodyPr>
          <a:lstStyle/>
          <a:p>
            <a:r>
              <a:rPr lang="en-GB" sz="786" b="1" u="sng" dirty="0"/>
              <a:t>Anaphylaxis: </a:t>
            </a:r>
            <a:r>
              <a:rPr lang="en-GB" sz="786" dirty="0"/>
              <a:t> an acute allergic reaction to a food e.g. nuts, that in extreme cases can lead to death. This is due to the swelling of the throat, meaning air is cut off and people cannot breathe</a:t>
            </a:r>
            <a:endParaRPr lang="en-GB" sz="786" b="1" u="sng" dirty="0"/>
          </a:p>
          <a:p>
            <a:endParaRPr lang="en-GB" sz="786" b="1" dirty="0"/>
          </a:p>
          <a:p>
            <a:r>
              <a:rPr lang="en-GB" sz="786" b="1" u="sng" dirty="0"/>
              <a:t>Allergen</a:t>
            </a:r>
            <a:r>
              <a:rPr lang="en-GB" sz="786" b="1" dirty="0"/>
              <a:t>: </a:t>
            </a:r>
            <a:r>
              <a:rPr lang="en-GB" sz="786" dirty="0"/>
              <a:t>A substance that causes an allergic reaction.  There are currently 14 allergens that must be identified on food packaging and menus by law in the UK.</a:t>
            </a:r>
            <a:endParaRPr lang="en-GB" sz="786" b="1" dirty="0"/>
          </a:p>
          <a:p>
            <a:endParaRPr lang="en-GB" sz="786" b="1" dirty="0"/>
          </a:p>
          <a:p>
            <a:r>
              <a:rPr lang="en-GB" sz="786" b="1" u="sng" dirty="0"/>
              <a:t>Allergy:</a:t>
            </a:r>
            <a:r>
              <a:rPr lang="en-GB" sz="786" u="sng" dirty="0"/>
              <a:t> </a:t>
            </a:r>
            <a:r>
              <a:rPr lang="en-GB" sz="786" dirty="0"/>
              <a:t>When the bodies immune system is triggered by an allergen (in this case food) – this can be fatal in some cases, particularly nuts.</a:t>
            </a:r>
          </a:p>
          <a:p>
            <a:endParaRPr lang="en-GB" sz="786" b="1" dirty="0"/>
          </a:p>
          <a:p>
            <a:r>
              <a:rPr lang="en-GB" sz="786" b="1" u="sng" dirty="0"/>
              <a:t>Diarrhoea: </a:t>
            </a:r>
            <a:r>
              <a:rPr lang="en-GB" sz="786" dirty="0"/>
              <a:t>When faeces is liquid in form and is removed from the body on a regular basis</a:t>
            </a:r>
            <a:endParaRPr lang="en-GB" sz="786" b="1" dirty="0"/>
          </a:p>
          <a:p>
            <a:endParaRPr lang="en-GB" sz="786" b="1" dirty="0"/>
          </a:p>
          <a:p>
            <a:r>
              <a:rPr lang="en-GB" sz="786" b="1" u="sng" dirty="0"/>
              <a:t>Diverticular Disease: </a:t>
            </a:r>
            <a:r>
              <a:rPr lang="en-GB" sz="786" dirty="0"/>
              <a:t> when pouches form in the intestines that then become infected with bacteria</a:t>
            </a:r>
            <a:endParaRPr lang="en-GB" sz="786" b="1" dirty="0"/>
          </a:p>
          <a:p>
            <a:endParaRPr lang="en-GB" sz="786" b="1" dirty="0"/>
          </a:p>
          <a:p>
            <a:r>
              <a:rPr lang="en-GB" sz="786" b="1" u="sng" dirty="0" err="1"/>
              <a:t>EpiPen</a:t>
            </a:r>
            <a:r>
              <a:rPr lang="en-GB" sz="786" b="1" u="sng" dirty="0"/>
              <a:t>:</a:t>
            </a:r>
            <a:r>
              <a:rPr lang="en-GB" sz="786" dirty="0"/>
              <a:t> A device containing medicine that treats an extreme allergic reaction.  It  must be injected. People suffering anaphylaxis must still go to the hospital, even if an </a:t>
            </a:r>
            <a:r>
              <a:rPr lang="en-GB" sz="786" dirty="0" err="1"/>
              <a:t>epipen</a:t>
            </a:r>
            <a:r>
              <a:rPr lang="en-GB" sz="786" dirty="0"/>
              <a:t> has been used.</a:t>
            </a:r>
            <a:endParaRPr lang="en-GB" sz="786" b="1" u="sng" dirty="0"/>
          </a:p>
          <a:p>
            <a:endParaRPr lang="en-GB" sz="786" b="1" dirty="0"/>
          </a:p>
          <a:p>
            <a:r>
              <a:rPr lang="en-GB" sz="786" b="1" u="sng" dirty="0"/>
              <a:t>Faeces:</a:t>
            </a:r>
            <a:r>
              <a:rPr lang="en-GB" sz="786" dirty="0"/>
              <a:t> Waste matter that is removed from the body through the bowel – excrement (poo)</a:t>
            </a:r>
            <a:endParaRPr lang="en-GB" sz="786" b="1" u="sng" dirty="0"/>
          </a:p>
          <a:p>
            <a:endParaRPr lang="en-GB" sz="786" b="1" dirty="0"/>
          </a:p>
          <a:p>
            <a:r>
              <a:rPr lang="en-GB" sz="786" b="1" u="sng" dirty="0"/>
              <a:t>Intolerance</a:t>
            </a:r>
            <a:r>
              <a:rPr lang="en-GB" sz="786" u="sng" dirty="0"/>
              <a:t>: </a:t>
            </a:r>
            <a:r>
              <a:rPr lang="en-GB" sz="786" dirty="0"/>
              <a:t>when the body is unable to digest certain foods, this can cause abdominal cramps, diarrhoea and vomiting.  It is less severe than an allergy.</a:t>
            </a:r>
            <a:endParaRPr lang="en-GB" sz="786" b="1" dirty="0"/>
          </a:p>
          <a:p>
            <a:endParaRPr lang="en-GB" sz="786" b="1" dirty="0"/>
          </a:p>
          <a:p>
            <a:r>
              <a:rPr lang="en-GB" sz="786" b="1" u="sng" dirty="0"/>
              <a:t>Malnutrition</a:t>
            </a:r>
            <a:r>
              <a:rPr lang="en-GB" sz="786" b="1" dirty="0"/>
              <a:t>:</a:t>
            </a:r>
            <a:r>
              <a:rPr lang="en-GB" sz="786" dirty="0"/>
              <a:t> is a result of under-consumption of nutrients. Anorexia and bulimia can lead to malnutrition symptoms. </a:t>
            </a:r>
          </a:p>
          <a:p>
            <a:endParaRPr lang="en-GB" sz="786" b="1" dirty="0"/>
          </a:p>
          <a:p>
            <a:r>
              <a:rPr lang="en-GB" sz="786" b="1" u="sng" dirty="0"/>
              <a:t>Nausea:</a:t>
            </a:r>
            <a:r>
              <a:rPr lang="en-GB" sz="786" dirty="0"/>
              <a:t> A feeling of sickness / feeling like you will throw up.</a:t>
            </a:r>
            <a:endParaRPr lang="en-GB" sz="786" b="1" u="sng" dirty="0"/>
          </a:p>
          <a:p>
            <a:endParaRPr lang="en-GB" sz="786" b="1" u="sng" dirty="0"/>
          </a:p>
          <a:p>
            <a:r>
              <a:rPr lang="en-GB" sz="786" b="1" u="sng" dirty="0"/>
              <a:t>Osteoporosis: </a:t>
            </a:r>
            <a:r>
              <a:rPr lang="en-GB" sz="786" dirty="0"/>
              <a:t>a disease common in old age. Bones become weak and brittle. A calcium and vitamin rich diet is needed for bone strength.</a:t>
            </a:r>
            <a:endParaRPr lang="en-GB" sz="786" b="1" dirty="0"/>
          </a:p>
        </p:txBody>
      </p:sp>
      <p:sp>
        <p:nvSpPr>
          <p:cNvPr id="125" name="TextBox 124"/>
          <p:cNvSpPr txBox="1"/>
          <p:nvPr/>
        </p:nvSpPr>
        <p:spPr>
          <a:xfrm>
            <a:off x="2221379" y="355798"/>
            <a:ext cx="1645227" cy="246221"/>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Obesity:</a:t>
            </a:r>
          </a:p>
        </p:txBody>
      </p:sp>
      <p:sp>
        <p:nvSpPr>
          <p:cNvPr id="126" name="TextBox 125"/>
          <p:cNvSpPr txBox="1"/>
          <p:nvPr/>
        </p:nvSpPr>
        <p:spPr>
          <a:xfrm>
            <a:off x="2221355" y="575638"/>
            <a:ext cx="1645252" cy="1938864"/>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An abnormal accumulation of body fat. </a:t>
            </a:r>
          </a:p>
          <a:p>
            <a:pPr marL="122467" indent="-122467">
              <a:buFont typeface="Arial" panose="020B0604020202020204" pitchFamily="34" charset="0"/>
              <a:buChar char="•"/>
            </a:pPr>
            <a:r>
              <a:rPr lang="en-GB" sz="857" dirty="0"/>
              <a:t>Anyone with a BMI of over 30 is considered obese</a:t>
            </a:r>
          </a:p>
          <a:p>
            <a:pPr marL="122467" indent="-122467">
              <a:buFont typeface="Arial" panose="020B0604020202020204" pitchFamily="34" charset="0"/>
              <a:buChar char="•"/>
            </a:pPr>
            <a:r>
              <a:rPr lang="en-GB" sz="857" dirty="0"/>
              <a:t>Will lead to an increased risk of CHD, diabetes, cancer and high blood pressure.</a:t>
            </a:r>
          </a:p>
          <a:p>
            <a:pPr marL="122467" indent="-122467">
              <a:buFont typeface="Arial" panose="020B0604020202020204" pitchFamily="34" charset="0"/>
              <a:buChar char="•"/>
            </a:pPr>
            <a:r>
              <a:rPr lang="en-GB" sz="857" dirty="0"/>
              <a:t>Causes joint and mobility issues as well as shortness of breath.</a:t>
            </a:r>
          </a:p>
          <a:p>
            <a:pPr marL="122467" indent="-122467">
              <a:buFont typeface="Arial" panose="020B0604020202020204" pitchFamily="34" charset="0"/>
              <a:buChar char="•"/>
            </a:pPr>
            <a:r>
              <a:rPr lang="en-GB" sz="857" dirty="0"/>
              <a:t>People who are obese should reduce their intake of foods high in salt, sugar and saturated fats.</a:t>
            </a:r>
          </a:p>
        </p:txBody>
      </p:sp>
      <p:sp>
        <p:nvSpPr>
          <p:cNvPr id="127" name="TextBox 126"/>
          <p:cNvSpPr txBox="1"/>
          <p:nvPr/>
        </p:nvSpPr>
        <p:spPr>
          <a:xfrm>
            <a:off x="3945529" y="355798"/>
            <a:ext cx="1645227" cy="400110"/>
          </a:xfrm>
          <a:prstGeom prst="rect">
            <a:avLst/>
          </a:prstGeom>
          <a:solidFill>
            <a:srgbClr val="EBF83E"/>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Cardiovascular Disease (CVD)</a:t>
            </a:r>
          </a:p>
        </p:txBody>
      </p:sp>
      <p:sp>
        <p:nvSpPr>
          <p:cNvPr id="128" name="TextBox 127"/>
          <p:cNvSpPr txBox="1"/>
          <p:nvPr/>
        </p:nvSpPr>
        <p:spPr>
          <a:xfrm>
            <a:off x="3945504" y="575638"/>
            <a:ext cx="1645252" cy="1916935"/>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A standard term for conditions affecting the heart or blood vessels, there are many different types.  </a:t>
            </a:r>
          </a:p>
          <a:p>
            <a:pPr marL="122467" indent="-122467">
              <a:buFont typeface="Arial" panose="020B0604020202020204" pitchFamily="34" charset="0"/>
              <a:buChar char="•"/>
            </a:pPr>
            <a:r>
              <a:rPr lang="en-GB" sz="857" b="1" dirty="0"/>
              <a:t>Coronary Heart Disease (CHD)</a:t>
            </a:r>
            <a:r>
              <a:rPr lang="en-GB" sz="857" dirty="0"/>
              <a:t> is a common type where fatty substances (cholesterol) builds up in the arteries that run to the heart.  </a:t>
            </a:r>
          </a:p>
          <a:p>
            <a:pPr marL="122467" indent="-122467">
              <a:buFont typeface="Arial" panose="020B0604020202020204" pitchFamily="34" charset="0"/>
              <a:buChar char="•"/>
            </a:pPr>
            <a:r>
              <a:rPr lang="en-GB" sz="857" dirty="0"/>
              <a:t>People suffering from CVD should reduce their intake of salt and saturated.</a:t>
            </a:r>
          </a:p>
          <a:p>
            <a:endParaRPr lang="en-GB" sz="786" dirty="0"/>
          </a:p>
          <a:p>
            <a:pPr marL="122467" indent="-122467">
              <a:buFont typeface="Arial" panose="020B0604020202020204" pitchFamily="34" charset="0"/>
              <a:buChar char="•"/>
            </a:pPr>
            <a:endParaRPr lang="en-GB" sz="786" dirty="0"/>
          </a:p>
        </p:txBody>
      </p:sp>
      <p:sp>
        <p:nvSpPr>
          <p:cNvPr id="129" name="TextBox 128"/>
          <p:cNvSpPr txBox="1"/>
          <p:nvPr/>
        </p:nvSpPr>
        <p:spPr>
          <a:xfrm>
            <a:off x="5688147" y="355798"/>
            <a:ext cx="1645227" cy="246221"/>
          </a:xfrm>
          <a:prstGeom prst="rect">
            <a:avLst/>
          </a:prstGeom>
          <a:solidFill>
            <a:srgbClr val="FF7C8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High Blood Pressure:</a:t>
            </a:r>
          </a:p>
        </p:txBody>
      </p:sp>
      <p:sp>
        <p:nvSpPr>
          <p:cNvPr id="130" name="TextBox 129"/>
          <p:cNvSpPr txBox="1"/>
          <p:nvPr/>
        </p:nvSpPr>
        <p:spPr>
          <a:xfrm>
            <a:off x="5688123" y="575637"/>
            <a:ext cx="1645252" cy="1895006"/>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High blood pressure can lead to an increased chance of stroke and heart attacks.</a:t>
            </a:r>
          </a:p>
          <a:p>
            <a:pPr marL="122467" indent="-122467">
              <a:buFont typeface="Arial" panose="020B0604020202020204" pitchFamily="34" charset="0"/>
              <a:buChar char="•"/>
            </a:pPr>
            <a:r>
              <a:rPr lang="en-GB" sz="857" dirty="0"/>
              <a:t>Eating too much salt can increase your blood pressure.</a:t>
            </a:r>
          </a:p>
          <a:p>
            <a:pPr marL="122467" indent="-122467">
              <a:buFont typeface="Arial" panose="020B0604020202020204" pitchFamily="34" charset="0"/>
              <a:buChar char="•"/>
            </a:pPr>
            <a:r>
              <a:rPr lang="en-GB" sz="857" dirty="0"/>
              <a:t>Recommendations are that you should only eat up to 6g a day, but many people eat more due to salt being hidden in many pre-packaged foods.</a:t>
            </a:r>
          </a:p>
          <a:p>
            <a:pPr marL="122467" indent="-122467">
              <a:buFont typeface="Arial" panose="020B0604020202020204" pitchFamily="34" charset="0"/>
              <a:buChar char="•"/>
            </a:pPr>
            <a:endParaRPr lang="en-GB" sz="786" dirty="0"/>
          </a:p>
          <a:p>
            <a:pPr marL="122467" indent="-122467">
              <a:buFont typeface="Arial" panose="020B0604020202020204" pitchFamily="34" charset="0"/>
              <a:buChar char="•"/>
            </a:pPr>
            <a:endParaRPr lang="en-GB" sz="786" dirty="0"/>
          </a:p>
          <a:p>
            <a:pPr marL="122467" indent="-122467">
              <a:buFont typeface="Arial" panose="020B0604020202020204" pitchFamily="34" charset="0"/>
              <a:buChar char="•"/>
            </a:pPr>
            <a:endParaRPr lang="en-GB" sz="786" dirty="0"/>
          </a:p>
          <a:p>
            <a:pPr marL="122467" indent="-122467">
              <a:buFont typeface="Arial" panose="020B0604020202020204" pitchFamily="34" charset="0"/>
              <a:buChar char="•"/>
            </a:pPr>
            <a:endParaRPr lang="en-GB" sz="786" dirty="0"/>
          </a:p>
        </p:txBody>
      </p:sp>
      <p:sp>
        <p:nvSpPr>
          <p:cNvPr id="131" name="TextBox 130"/>
          <p:cNvSpPr txBox="1"/>
          <p:nvPr/>
        </p:nvSpPr>
        <p:spPr>
          <a:xfrm>
            <a:off x="7430741" y="329415"/>
            <a:ext cx="1645227" cy="246221"/>
          </a:xfrm>
          <a:prstGeom prst="rect">
            <a:avLst/>
          </a:prstGeom>
          <a:solidFill>
            <a:srgbClr val="FF33CC"/>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Bowel Cancer:</a:t>
            </a:r>
          </a:p>
        </p:txBody>
      </p:sp>
      <p:sp>
        <p:nvSpPr>
          <p:cNvPr id="132" name="TextBox 131"/>
          <p:cNvSpPr txBox="1"/>
          <p:nvPr/>
        </p:nvSpPr>
        <p:spPr>
          <a:xfrm>
            <a:off x="7430716" y="575637"/>
            <a:ext cx="1645252" cy="1806970"/>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Is the second biggest cause of death and illness in the UK. </a:t>
            </a:r>
          </a:p>
          <a:p>
            <a:pPr marL="122467" indent="-122467">
              <a:buFont typeface="Arial" panose="020B0604020202020204" pitchFamily="34" charset="0"/>
              <a:buChar char="•"/>
            </a:pPr>
            <a:r>
              <a:rPr lang="en-GB" sz="857" dirty="0"/>
              <a:t>The risk of bowel cancer and diverticular disease can be greatly reduced by increasing fibre / NSP (non-starch polysaccharide) intake.</a:t>
            </a:r>
          </a:p>
          <a:p>
            <a:pPr marL="122467" indent="-122467">
              <a:buFont typeface="Arial" panose="020B0604020202020204" pitchFamily="34" charset="0"/>
              <a:buChar char="•"/>
            </a:pPr>
            <a:r>
              <a:rPr lang="en-GB" sz="857" dirty="0"/>
              <a:t>Vegetables, wholegrains, beans and pulses are all good sources of fibre.</a:t>
            </a:r>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p:txBody>
      </p:sp>
      <p:sp>
        <p:nvSpPr>
          <p:cNvPr id="133" name="TextBox 132"/>
          <p:cNvSpPr txBox="1"/>
          <p:nvPr/>
        </p:nvSpPr>
        <p:spPr>
          <a:xfrm>
            <a:off x="2221379" y="2549083"/>
            <a:ext cx="1645227" cy="246221"/>
          </a:xfrm>
          <a:prstGeom prst="rect">
            <a:avLst/>
          </a:prstGeom>
          <a:solidFill>
            <a:srgbClr val="C51DE7"/>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Type 2 Diabetes:</a:t>
            </a:r>
          </a:p>
        </p:txBody>
      </p:sp>
      <p:sp>
        <p:nvSpPr>
          <p:cNvPr id="134" name="TextBox 133"/>
          <p:cNvSpPr txBox="1"/>
          <p:nvPr/>
        </p:nvSpPr>
        <p:spPr>
          <a:xfrm>
            <a:off x="2221354" y="2768922"/>
            <a:ext cx="1645252" cy="2334550"/>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Too little or no insulin is produced in the pancreas, resulting in high levels of blood sugar. </a:t>
            </a:r>
          </a:p>
          <a:p>
            <a:pPr marL="122467" indent="-122467">
              <a:buFont typeface="Arial" panose="020B0604020202020204" pitchFamily="34" charset="0"/>
              <a:buChar char="•"/>
            </a:pPr>
            <a:r>
              <a:rPr lang="en-GB" sz="857" dirty="0"/>
              <a:t>Controlled by insulin or by a change in diet.</a:t>
            </a:r>
          </a:p>
          <a:p>
            <a:pPr marL="122467" indent="-122467">
              <a:buFont typeface="Arial" panose="020B0604020202020204" pitchFamily="34" charset="0"/>
              <a:buChar char="•"/>
            </a:pPr>
            <a:r>
              <a:rPr lang="en-GB" sz="857" dirty="0"/>
              <a:t>Typically people develop this later in life, but due to sugar-rich diets, it can develop in teenagers and children.</a:t>
            </a:r>
          </a:p>
          <a:p>
            <a:pPr marL="122467" indent="-122467">
              <a:buFont typeface="Arial" panose="020B0604020202020204" pitchFamily="34" charset="0"/>
              <a:buChar char="•"/>
            </a:pPr>
            <a:r>
              <a:rPr lang="en-GB" sz="857" dirty="0"/>
              <a:t>Linked to Obesity.</a:t>
            </a:r>
          </a:p>
          <a:p>
            <a:pPr marL="122467" indent="-122467">
              <a:buFont typeface="Arial" panose="020B0604020202020204" pitchFamily="34" charset="0"/>
              <a:buChar char="•"/>
            </a:pPr>
            <a:r>
              <a:rPr lang="en-GB" sz="857" dirty="0"/>
              <a:t>Can restrict blood flow to your hands, feet and toes, resulting in infection and in some cases amputation.</a:t>
            </a:r>
          </a:p>
          <a:p>
            <a:pPr marL="122467" indent="-122467">
              <a:buFont typeface="Arial" panose="020B0604020202020204" pitchFamily="34" charset="0"/>
              <a:buChar char="•"/>
            </a:pPr>
            <a:r>
              <a:rPr lang="en-GB" sz="857" dirty="0"/>
              <a:t>Can also cause kidney damage and blindness.</a:t>
            </a:r>
          </a:p>
        </p:txBody>
      </p:sp>
      <p:sp>
        <p:nvSpPr>
          <p:cNvPr id="135" name="TextBox 134"/>
          <p:cNvSpPr txBox="1"/>
          <p:nvPr/>
        </p:nvSpPr>
        <p:spPr>
          <a:xfrm>
            <a:off x="3945528" y="2549083"/>
            <a:ext cx="1645227" cy="246221"/>
          </a:xfrm>
          <a:prstGeom prst="rect">
            <a:avLst/>
          </a:prstGeom>
          <a:solidFill>
            <a:srgbClr val="63DFB9"/>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Liver Disease:</a:t>
            </a:r>
          </a:p>
        </p:txBody>
      </p:sp>
      <p:sp>
        <p:nvSpPr>
          <p:cNvPr id="136" name="TextBox 135"/>
          <p:cNvSpPr txBox="1"/>
          <p:nvPr/>
        </p:nvSpPr>
        <p:spPr>
          <a:xfrm>
            <a:off x="3945503" y="2768922"/>
            <a:ext cx="1645252" cy="2598340"/>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There are many different types</a:t>
            </a:r>
          </a:p>
          <a:p>
            <a:pPr marL="122467" indent="-122467">
              <a:buFont typeface="Arial" panose="020B0604020202020204" pitchFamily="34" charset="0"/>
              <a:buChar char="•"/>
            </a:pPr>
            <a:r>
              <a:rPr lang="en-GB" sz="857" dirty="0"/>
              <a:t> A common type is non-alcoholic fatty liver disease (NAFLD) – this is usually seen in obese people.  It is caused by a build up of fat in the liver</a:t>
            </a:r>
          </a:p>
          <a:p>
            <a:pPr marL="122467" indent="-122467">
              <a:buFont typeface="Arial" panose="020B0604020202020204" pitchFamily="34" charset="0"/>
              <a:buChar char="•"/>
            </a:pPr>
            <a:r>
              <a:rPr lang="en-GB" sz="857" dirty="0"/>
              <a:t>To help prevent this, you should choose unsaturated fat food options over saturated fat and reduce intake. </a:t>
            </a:r>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endParaRPr lang="en-GB" sz="857" dirty="0"/>
          </a:p>
        </p:txBody>
      </p:sp>
      <p:sp>
        <p:nvSpPr>
          <p:cNvPr id="137" name="TextBox 136"/>
          <p:cNvSpPr txBox="1"/>
          <p:nvPr/>
        </p:nvSpPr>
        <p:spPr>
          <a:xfrm>
            <a:off x="5688147" y="2549082"/>
            <a:ext cx="1645227" cy="246221"/>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Dental Health:</a:t>
            </a:r>
          </a:p>
        </p:txBody>
      </p:sp>
      <p:sp>
        <p:nvSpPr>
          <p:cNvPr id="138" name="TextBox 137"/>
          <p:cNvSpPr txBox="1"/>
          <p:nvPr/>
        </p:nvSpPr>
        <p:spPr>
          <a:xfrm>
            <a:off x="5688122" y="2768921"/>
            <a:ext cx="1645252" cy="2334550"/>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Sugar causes tooth decay, especially in young children.</a:t>
            </a:r>
          </a:p>
          <a:p>
            <a:pPr marL="122467" indent="-122467">
              <a:buFont typeface="Arial" panose="020B0604020202020204" pitchFamily="34" charset="0"/>
              <a:buChar char="•"/>
            </a:pPr>
            <a:r>
              <a:rPr lang="en-GB" sz="857" dirty="0"/>
              <a:t>Sugar increases acids on the teeth, causing irreparable damage.  Acids erode the protective enamel surface of the teeth.</a:t>
            </a:r>
          </a:p>
          <a:p>
            <a:pPr marL="122467" indent="-122467">
              <a:buFont typeface="Arial" panose="020B0604020202020204" pitchFamily="34" charset="0"/>
              <a:buChar char="•"/>
            </a:pPr>
            <a:r>
              <a:rPr lang="en-GB" sz="857" dirty="0"/>
              <a:t>This is a big problem in the UK with nearly 50% of 8-year-old children and 33% of 5-year-old children showing signs of tooth decay. </a:t>
            </a:r>
          </a:p>
          <a:p>
            <a:pPr marL="122467" indent="-122467">
              <a:buFont typeface="Arial" panose="020B0604020202020204" pitchFamily="34" charset="0"/>
              <a:buChar char="•"/>
            </a:pPr>
            <a:r>
              <a:rPr lang="en-GB" sz="857" dirty="0"/>
              <a:t>To prevent this, you should eat fewer biscuits, cakes and sugary snacks</a:t>
            </a:r>
          </a:p>
          <a:p>
            <a:pPr marL="122467" indent="-122467">
              <a:buFont typeface="Arial" panose="020B0604020202020204" pitchFamily="34" charset="0"/>
              <a:buChar char="•"/>
            </a:pPr>
            <a:r>
              <a:rPr lang="en-GB" sz="857" dirty="0"/>
              <a:t>Avoid giving children fizzy drinks and high sugar juices</a:t>
            </a:r>
          </a:p>
        </p:txBody>
      </p:sp>
      <p:sp>
        <p:nvSpPr>
          <p:cNvPr id="139" name="TextBox 138"/>
          <p:cNvSpPr txBox="1"/>
          <p:nvPr/>
        </p:nvSpPr>
        <p:spPr>
          <a:xfrm>
            <a:off x="7430740" y="2549081"/>
            <a:ext cx="1645227" cy="246221"/>
          </a:xfrm>
          <a:prstGeom prst="rect">
            <a:avLst/>
          </a:prstGeom>
          <a:solidFill>
            <a:srgbClr val="FF9933"/>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Iron Deficiency  Anaemia:</a:t>
            </a:r>
          </a:p>
        </p:txBody>
      </p:sp>
      <p:sp>
        <p:nvSpPr>
          <p:cNvPr id="140" name="TextBox 139"/>
          <p:cNvSpPr txBox="1"/>
          <p:nvPr/>
        </p:nvSpPr>
        <p:spPr>
          <a:xfrm>
            <a:off x="7430715" y="2768921"/>
            <a:ext cx="1645252" cy="2466444"/>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Symptoms include: tiredness and lack of energy, shortness of breath, a pale complexion, headache and hair loss</a:t>
            </a:r>
          </a:p>
          <a:p>
            <a:pPr marL="122467" indent="-122467">
              <a:buFont typeface="Arial" panose="020B0604020202020204" pitchFamily="34" charset="0"/>
              <a:buChar char="•"/>
            </a:pPr>
            <a:r>
              <a:rPr lang="en-GB" sz="857" dirty="0"/>
              <a:t>It is common in teenage girls due to menstruation, pregnant women, vegans and vegetarians.</a:t>
            </a:r>
          </a:p>
          <a:p>
            <a:pPr marL="122467" indent="-122467">
              <a:buFont typeface="Arial" panose="020B0604020202020204" pitchFamily="34" charset="0"/>
              <a:buChar char="•"/>
            </a:pPr>
            <a:r>
              <a:rPr lang="en-GB" sz="857" dirty="0"/>
              <a:t>People suffering from this should increase their intake of iron rich foods such as; dark leafy green vegetables, fortified foods, pulses, nuts and seeds and wholegrains.</a:t>
            </a:r>
          </a:p>
          <a:p>
            <a:pPr marL="122467" indent="-122467">
              <a:buFont typeface="Arial" panose="020B0604020202020204" pitchFamily="34" charset="0"/>
              <a:buChar char="•"/>
            </a:pPr>
            <a:r>
              <a:rPr lang="en-GB" sz="857" dirty="0"/>
              <a:t>It is also important to make sure you have enough Vitamin C as this helps absorb iron.</a:t>
            </a:r>
          </a:p>
        </p:txBody>
      </p:sp>
      <p:pic>
        <p:nvPicPr>
          <p:cNvPr id="143" name="Picture 142"/>
          <p:cNvPicPr>
            <a:picLocks noChangeAspect="1"/>
          </p:cNvPicPr>
          <p:nvPr/>
        </p:nvPicPr>
        <p:blipFill rotWithShape="1">
          <a:blip r:embed="rId2"/>
          <a:srcRect t="14950" b="23086"/>
          <a:stretch/>
        </p:blipFill>
        <p:spPr>
          <a:xfrm>
            <a:off x="5001276" y="2095724"/>
            <a:ext cx="531119" cy="329098"/>
          </a:xfrm>
          <a:prstGeom prst="rect">
            <a:avLst/>
          </a:prstGeom>
        </p:spPr>
      </p:pic>
      <p:pic>
        <p:nvPicPr>
          <p:cNvPr id="1028"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3845" y="1903430"/>
            <a:ext cx="547237" cy="4104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04928" y="2044334"/>
            <a:ext cx="924867" cy="312137"/>
          </a:xfrm>
          <a:prstGeom prst="rect">
            <a:avLst/>
          </a:prstGeom>
          <a:noFill/>
        </p:spPr>
        <p:txBody>
          <a:bodyPr wrap="square" rtlCol="0">
            <a:spAutoFit/>
          </a:bodyPr>
          <a:lstStyle/>
          <a:p>
            <a:r>
              <a:rPr lang="en-GB" sz="714" dirty="0"/>
              <a:t>Pressure restricting blood flow</a:t>
            </a:r>
          </a:p>
        </p:txBody>
      </p:sp>
      <p:pic>
        <p:nvPicPr>
          <p:cNvPr id="7" name="Picture 6"/>
          <p:cNvPicPr>
            <a:picLocks noChangeAspect="1"/>
          </p:cNvPicPr>
          <p:nvPr/>
        </p:nvPicPr>
        <p:blipFill>
          <a:blip r:embed="rId4"/>
          <a:stretch>
            <a:fillRect/>
          </a:stretch>
        </p:blipFill>
        <p:spPr>
          <a:xfrm>
            <a:off x="7430715" y="5489822"/>
            <a:ext cx="1604861" cy="1267903"/>
          </a:xfrm>
          <a:prstGeom prst="rect">
            <a:avLst/>
          </a:prstGeom>
        </p:spPr>
      </p:pic>
      <p:sp>
        <p:nvSpPr>
          <p:cNvPr id="8" name="Rectangle 7"/>
          <p:cNvSpPr/>
          <p:nvPr/>
        </p:nvSpPr>
        <p:spPr>
          <a:xfrm>
            <a:off x="2221353" y="5357919"/>
            <a:ext cx="6854614" cy="14240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2" name="Right Arrow 1"/>
          <p:cNvSpPr/>
          <p:nvPr/>
        </p:nvSpPr>
        <p:spPr>
          <a:xfrm>
            <a:off x="6703845" y="6630160"/>
            <a:ext cx="726870" cy="68352"/>
          </a:xfrm>
          <a:prstGeom prst="rightArrow">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Tree>
    <p:extLst>
      <p:ext uri="{BB962C8B-B14F-4D97-AF65-F5344CB8AC3E}">
        <p14:creationId xmlns:p14="http://schemas.microsoft.com/office/powerpoint/2010/main" val="1909978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3821" y="42302"/>
            <a:ext cx="85759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prstClr val="black"/>
                </a:solidFill>
                <a:effectLst/>
                <a:uLnTx/>
                <a:uFillTx/>
                <a:latin typeface="Calibri"/>
                <a:ea typeface="+mn-ea"/>
                <a:cs typeface="+mn-cs"/>
              </a:rPr>
              <a:t>AQA Food Preparation &amp; Nutrition Knowledge Organiser: Food Safety</a:t>
            </a:r>
            <a:endParaRPr kumimoji="0" lang="en-GB" sz="1400" b="1" i="0" u="sng"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96983" y="377301"/>
            <a:ext cx="8853054" cy="1277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black"/>
                </a:solidFill>
                <a:effectLst/>
                <a:uLnTx/>
                <a:uFillTx/>
                <a:latin typeface="Calibri"/>
                <a:ea typeface="+mn-ea"/>
                <a:cs typeface="+mn-cs"/>
              </a:rPr>
              <a:t>You must be able to know the growth</a:t>
            </a:r>
            <a:r>
              <a:rPr kumimoji="0" lang="en-GB" sz="1100" b="0" i="0" u="none" strike="noStrike" kern="1200" cap="none" spc="0" normalizeH="0" noProof="0" dirty="0" smtClean="0">
                <a:ln>
                  <a:noFill/>
                </a:ln>
                <a:solidFill>
                  <a:prstClr val="black"/>
                </a:solidFill>
                <a:effectLst/>
                <a:uLnTx/>
                <a:uFillTx/>
                <a:latin typeface="Calibri"/>
                <a:ea typeface="+mn-ea"/>
                <a:cs typeface="+mn-cs"/>
              </a:rPr>
              <a:t> conditions for microorganisms and enzymes and the control of food spoilage.  Know and understand that bacteria, yeasts and moulds are microorganisms.  Explain that enzymes are biological catalysts usually made from proteins.  Demonstrate the knowledge and understanding of the use of microorganisms in food production, including moulds in the production of blue cheese, yeast as a raising agent in bread.</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100" baseline="0" dirty="0" smtClean="0">
                <a:solidFill>
                  <a:prstClr val="black"/>
                </a:solidFill>
                <a:latin typeface="Calibri"/>
              </a:rPr>
              <a:t>Know and understand the different sources of bacterial contamination.  Know and understand the main types of bacteria that cause food poisoning.  Demonstrate knowledge and understanding of the main sources and methods of control of different food poisoning bacteria types.  Recognise the symptoms</a:t>
            </a:r>
            <a:r>
              <a:rPr lang="en-GB" sz="1100" dirty="0" smtClean="0">
                <a:solidFill>
                  <a:prstClr val="black"/>
                </a:solidFill>
                <a:latin typeface="Calibri"/>
              </a:rPr>
              <a:t> of food poisoning.  Know and understand the food safety principles when buying and storing food.  Know and understand temperature control and the danger zone temperatures.</a:t>
            </a: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190490" y="1672857"/>
            <a:ext cx="2802081" cy="48936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0070C0"/>
                </a:solidFill>
                <a:effectLst/>
                <a:uLnTx/>
                <a:uFillTx/>
                <a:latin typeface="Calibri"/>
                <a:ea typeface="+mn-ea"/>
                <a:cs typeface="+mn-cs"/>
              </a:rPr>
              <a:t>Key Points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Bacteria are found everywhere and need the right temperature, warmth, time, nutrients, pH level</a:t>
            </a:r>
            <a:r>
              <a:rPr kumimoji="0" lang="en-GB" sz="1100" b="0" i="0" u="none" strike="noStrike" kern="1200" cap="none" spc="0" normalizeH="0" noProof="0" dirty="0" smtClean="0">
                <a:ln>
                  <a:noFill/>
                </a:ln>
                <a:solidFill>
                  <a:srgbClr val="0070C0"/>
                </a:solidFill>
                <a:effectLst/>
                <a:uLnTx/>
                <a:uFillTx/>
                <a:latin typeface="Calibri"/>
              </a:rPr>
              <a:t> and oxygen to grow and multiply.</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70C0"/>
                </a:solidFill>
                <a:latin typeface="Calibri"/>
              </a:rPr>
              <a:t>Microorganisms (bacteria) are used to make a wide range of food products.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noProof="0" dirty="0" smtClean="0">
                <a:ln>
                  <a:noFill/>
                </a:ln>
                <a:solidFill>
                  <a:srgbClr val="0070C0"/>
                </a:solidFill>
                <a:effectLst/>
                <a:uLnTx/>
                <a:uFillTx/>
                <a:latin typeface="Calibri"/>
              </a:rPr>
              <a:t>Bacteria are used to make cheese, yogurt and bread.</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70C0"/>
                </a:solidFill>
                <a:latin typeface="Calibri"/>
              </a:rPr>
              <a:t>The most important bacteria in food manufacturing are Lactobacillus species.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noProof="0" dirty="0" smtClean="0">
                <a:ln>
                  <a:noFill/>
                </a:ln>
                <a:solidFill>
                  <a:srgbClr val="0070C0"/>
                </a:solidFill>
                <a:effectLst/>
                <a:uLnTx/>
                <a:uFillTx/>
                <a:latin typeface="Calibri"/>
              </a:rPr>
              <a:t>Bacterial contamination is the presence of harmful bacteria in our food, which can lead to food poisoning and illness.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70C0"/>
                </a:solidFill>
                <a:latin typeface="Calibri"/>
              </a:rPr>
              <a:t>As a food handler you must do everything possible to</a:t>
            </a:r>
            <a:r>
              <a:rPr lang="en-GB" sz="1100" dirty="0" smtClean="0">
                <a:solidFill>
                  <a:srgbClr val="0070C0"/>
                </a:solidFill>
                <a:latin typeface="Calibri"/>
              </a:rPr>
              <a:t> prevent this contamination.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What are the main symptoms of food poisoning?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70C0"/>
                </a:solidFill>
                <a:latin typeface="Calibri"/>
              </a:rPr>
              <a:t>Name three bacteria responsible for food poisoning?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70C0"/>
                </a:solidFill>
                <a:latin typeface="Calibri"/>
              </a:rPr>
              <a:t>Which groups of people are more at risk of food poisoning?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70C0"/>
                </a:solidFill>
                <a:latin typeface="Calibri"/>
              </a:rPr>
              <a:t>When handling food at any stage care must be taken to prevent contamination.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70C0"/>
                </a:solidFill>
                <a:latin typeface="Calibri"/>
              </a:rPr>
              <a:t>Everything possible must be done to control the conditions that allow bacteria to multiply causing food poisoning.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GB" sz="1200" dirty="0" smtClean="0">
              <a:solidFill>
                <a:prstClr val="black"/>
              </a:solidFill>
              <a:latin typeface="Calibri"/>
            </a:endParaRPr>
          </a:p>
        </p:txBody>
      </p:sp>
      <p:sp>
        <p:nvSpPr>
          <p:cNvPr id="6" name="TextBox 5"/>
          <p:cNvSpPr txBox="1"/>
          <p:nvPr/>
        </p:nvSpPr>
        <p:spPr>
          <a:xfrm>
            <a:off x="3446717" y="4708660"/>
            <a:ext cx="1433947" cy="21698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Keywords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Bacteria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Microorganisms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Moulds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Enzymes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Temperature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Moisture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Time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Nutrients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pH</a:t>
            </a:r>
            <a:r>
              <a:rPr kumimoji="0" lang="en-GB" sz="1100" b="0" i="0" u="none" strike="noStrike" kern="1200" cap="none" spc="0" normalizeH="0" noProof="0" dirty="0" smtClean="0">
                <a:ln>
                  <a:noFill/>
                </a:ln>
                <a:solidFill>
                  <a:srgbClr val="FF0000"/>
                </a:solidFill>
                <a:effectLst/>
                <a:uLnTx/>
                <a:uFillTx/>
                <a:latin typeface="Calibri"/>
                <a:ea typeface="+mn-ea"/>
                <a:cs typeface="+mn-cs"/>
              </a:rPr>
              <a:t> level</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FF0000"/>
                </a:solidFill>
                <a:latin typeface="Calibri"/>
              </a:rPr>
              <a:t>Oxidation</a:t>
            </a:r>
            <a:endParaRPr kumimoji="0" lang="en-GB" sz="1100" b="0" i="0" u="none" strike="noStrike" kern="1200" cap="none" spc="0" normalizeH="0" baseline="0" noProof="0" dirty="0">
              <a:ln>
                <a:noFill/>
              </a:ln>
              <a:solidFill>
                <a:srgbClr val="FF0000"/>
              </a:solidFill>
              <a:effectLst/>
              <a:uLnTx/>
              <a:uFillTx/>
              <a:latin typeface="Calibri"/>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kumimoji="0" lang="en-GB" sz="11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8" name="TextBox 7"/>
          <p:cNvSpPr txBox="1"/>
          <p:nvPr/>
        </p:nvSpPr>
        <p:spPr>
          <a:xfrm>
            <a:off x="7530589" y="1725046"/>
            <a:ext cx="1967346"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Keywords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Use by date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Best before date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Frozen Food</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Chilled Food</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High risk foods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Low risk foods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Danger</a:t>
            </a:r>
            <a:r>
              <a:rPr kumimoji="0" lang="en-GB" sz="1100" b="0" i="0" u="none" strike="noStrike" kern="1200" cap="none" spc="0" normalizeH="0" noProof="0" dirty="0" smtClean="0">
                <a:ln>
                  <a:noFill/>
                </a:ln>
                <a:solidFill>
                  <a:srgbClr val="FF0000"/>
                </a:solidFill>
                <a:effectLst/>
                <a:uLnTx/>
                <a:uFillTx/>
                <a:latin typeface="Calibri"/>
                <a:ea typeface="+mn-ea"/>
                <a:cs typeface="+mn-cs"/>
              </a:rPr>
              <a:t> zone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baseline="0" dirty="0" smtClean="0">
                <a:solidFill>
                  <a:srgbClr val="FF0000"/>
                </a:solidFill>
                <a:latin typeface="Calibri"/>
              </a:rPr>
              <a:t>Hygiene</a:t>
            </a:r>
            <a:endParaRPr kumimoji="0" lang="en-GB" sz="1100" b="0" i="0" u="none" strike="noStrike" kern="1200" cap="none" spc="0" normalizeH="0" baseline="0" noProof="0" dirty="0">
              <a:ln>
                <a:noFill/>
              </a:ln>
              <a:solidFill>
                <a:srgbClr val="FF0000"/>
              </a:solidFill>
              <a:effectLst/>
              <a:uLnTx/>
              <a:uFillTx/>
              <a:latin typeface="Calibri"/>
            </a:endParaRPr>
          </a:p>
        </p:txBody>
      </p:sp>
      <p:sp>
        <p:nvSpPr>
          <p:cNvPr id="10" name="TextBox 9"/>
          <p:cNvSpPr txBox="1"/>
          <p:nvPr/>
        </p:nvSpPr>
        <p:spPr>
          <a:xfrm>
            <a:off x="3305685" y="1674098"/>
            <a:ext cx="2050473" cy="32932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Keywords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Starter culture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Probiotic</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Pathogens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Food Poisoning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Contamination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Salmonella</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Staphylococcus Aureus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Clostridium </a:t>
            </a:r>
            <a:r>
              <a:rPr lang="en-GB" sz="1100" dirty="0" err="1" smtClean="0">
                <a:solidFill>
                  <a:srgbClr val="FF0000"/>
                </a:solidFill>
                <a:latin typeface="Calibri"/>
              </a:rPr>
              <a:t>Perfingens</a:t>
            </a:r>
            <a:endParaRPr lang="en-GB" sz="1100" dirty="0" smtClean="0">
              <a:solidFill>
                <a:srgbClr val="FF0000"/>
              </a:solidFill>
              <a:latin typeface="Calibri"/>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Clostridium Botulinum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Bacillus Cereus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Food Borne disease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E Coli</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Listeria</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Campylobacter</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prstClr val="black"/>
                </a:solidFill>
                <a:latin typeface="Calibri"/>
              </a:rPr>
              <a:t>Norovirus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5135662" y="4522554"/>
            <a:ext cx="3948547" cy="2446824"/>
          </a:xfrm>
          <a:prstGeom prst="rect">
            <a:avLst/>
          </a:prstGeom>
          <a:noFill/>
        </p:spPr>
        <p:txBody>
          <a:bodyPr wrap="square" rtlCol="0">
            <a:spAutoFit/>
          </a:bodyPr>
          <a:lstStyle/>
          <a:p>
            <a:pPr>
              <a:defRPr/>
            </a:pPr>
            <a:r>
              <a:rPr lang="en-GB" sz="1400" b="1" u="sng" dirty="0" smtClean="0">
                <a:solidFill>
                  <a:srgbClr val="00B050"/>
                </a:solidFill>
              </a:rPr>
              <a:t>Assessment </a:t>
            </a:r>
            <a:r>
              <a:rPr lang="en-GB" sz="1400" b="1" u="sng" dirty="0">
                <a:solidFill>
                  <a:srgbClr val="00B050"/>
                </a:solidFill>
              </a:rPr>
              <a:t>- </a:t>
            </a:r>
            <a:r>
              <a:rPr lang="en-GB" sz="1400" b="1" u="sng" dirty="0" smtClean="0">
                <a:solidFill>
                  <a:srgbClr val="00B050"/>
                </a:solidFill>
              </a:rPr>
              <a:t>NTT</a:t>
            </a:r>
            <a:endParaRPr kumimoji="0" lang="en-GB" sz="1400" b="1" i="0" u="sng" strike="noStrike" kern="1200" cap="none" spc="0" normalizeH="0" baseline="0" noProof="0" dirty="0" smtClean="0">
              <a:ln>
                <a:noFill/>
              </a:ln>
              <a:solidFill>
                <a:srgbClr val="00B050"/>
              </a:solidFill>
              <a:effectLst/>
              <a:uLnTx/>
              <a:uFillTx/>
              <a:latin typeface="Calibri"/>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What are microorganisms?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What is the ideal temperature for bacterial growth?</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What is the most important bacteria used in food manufacturing?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What are the two date marks you need to check when buying food?</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What</a:t>
            </a:r>
            <a:r>
              <a:rPr kumimoji="0" lang="en-GB" sz="1100" b="0" i="0" u="none" strike="noStrike" kern="1200" cap="none" spc="0" normalizeH="0" noProof="0" dirty="0" smtClean="0">
                <a:ln>
                  <a:noFill/>
                </a:ln>
                <a:solidFill>
                  <a:srgbClr val="00B050"/>
                </a:solidFill>
                <a:effectLst/>
                <a:uLnTx/>
                <a:uFillTx/>
                <a:latin typeface="Calibri"/>
                <a:ea typeface="+mn-ea"/>
                <a:cs typeface="+mn-cs"/>
              </a:rPr>
              <a:t> is the recommended temperature for chilled food?</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B050"/>
                </a:solidFill>
                <a:latin typeface="Calibri"/>
              </a:rPr>
              <a:t>What</a:t>
            </a:r>
            <a:r>
              <a:rPr lang="en-GB" sz="1100" dirty="0" smtClean="0">
                <a:solidFill>
                  <a:srgbClr val="00B050"/>
                </a:solidFill>
                <a:latin typeface="Calibri"/>
              </a:rPr>
              <a:t> is the temperature range of the danger zone?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Explain</a:t>
            </a:r>
            <a:r>
              <a:rPr kumimoji="0" lang="en-GB" sz="1100" b="0" i="0" u="none" strike="noStrike" kern="1200" cap="none" spc="0" normalizeH="0" noProof="0" dirty="0" smtClean="0">
                <a:ln>
                  <a:noFill/>
                </a:ln>
                <a:solidFill>
                  <a:srgbClr val="00B050"/>
                </a:solidFill>
                <a:effectLst/>
                <a:uLnTx/>
                <a:uFillTx/>
                <a:latin typeface="Calibri"/>
                <a:ea typeface="+mn-ea"/>
                <a:cs typeface="+mn-cs"/>
              </a:rPr>
              <a:t> the term cross contamination.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B050"/>
                </a:solidFill>
                <a:latin typeface="Calibri"/>
              </a:rPr>
              <a:t>List four occasions during food preparation when you must wash your hands.</a:t>
            </a:r>
            <a:endParaRPr kumimoji="0" lang="en-GB" sz="1100" b="0" i="0" u="none" strike="noStrike" kern="1200" cap="none" spc="0" normalizeH="0" baseline="0" noProof="0" dirty="0" smtClean="0">
              <a:ln>
                <a:noFill/>
              </a:ln>
              <a:solidFill>
                <a:srgbClr val="00B050"/>
              </a:solidFill>
              <a:effectLst/>
              <a:uLnTx/>
              <a:uFillTx/>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1563821" y="29668"/>
            <a:ext cx="5300459" cy="30443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138546" y="380643"/>
            <a:ext cx="8769927" cy="123155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3230437" y="4654216"/>
            <a:ext cx="1759527" cy="200708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3220046" y="1693033"/>
            <a:ext cx="1780310" cy="285992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7453742" y="1689250"/>
            <a:ext cx="1454731" cy="185478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a:off x="5141389" y="4487878"/>
            <a:ext cx="3808648" cy="220901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p:cNvSpPr/>
          <p:nvPr/>
        </p:nvSpPr>
        <p:spPr>
          <a:xfrm>
            <a:off x="180108" y="1672857"/>
            <a:ext cx="2863784" cy="489364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p:cNvSpPr/>
          <p:nvPr/>
        </p:nvSpPr>
        <p:spPr>
          <a:xfrm>
            <a:off x="7786255" y="3708973"/>
            <a:ext cx="983672" cy="50642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8009042" y="3831288"/>
            <a:ext cx="1273682" cy="369332"/>
          </a:xfrm>
          <a:prstGeom prst="rect">
            <a:avLst/>
          </a:prstGeom>
          <a:noFill/>
        </p:spPr>
        <p:txBody>
          <a:bodyPr wrap="square" rtlCol="0">
            <a:spAutoFit/>
          </a:bodyPr>
          <a:lstStyle/>
          <a:p>
            <a:r>
              <a:rPr lang="en-GB" b="1" dirty="0" smtClean="0"/>
              <a:t>KS4</a:t>
            </a:r>
            <a:endParaRPr lang="en-GB" b="1" dirty="0"/>
          </a:p>
        </p:txBody>
      </p:sp>
      <p:pic>
        <p:nvPicPr>
          <p:cNvPr id="19" name="Picture 18" descr="&lt;strong&gt;Food Poisoning&lt;/strong&gt; in Austral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914" y="3163095"/>
            <a:ext cx="1798787" cy="1262784"/>
          </a:xfrm>
          <a:prstGeom prst="rect">
            <a:avLst/>
          </a:prstGeom>
        </p:spPr>
      </p:pic>
      <p:pic>
        <p:nvPicPr>
          <p:cNvPr id="20" name="Picture 19" descr="Team:IIT Kharagpur/Blog - 2015.igem.or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6159" y="1723656"/>
            <a:ext cx="1926542" cy="1339431"/>
          </a:xfrm>
          <a:prstGeom prst="rect">
            <a:avLst/>
          </a:prstGeom>
        </p:spPr>
      </p:pic>
    </p:spTree>
    <p:extLst>
      <p:ext uri="{BB962C8B-B14F-4D97-AF65-F5344CB8AC3E}">
        <p14:creationId xmlns:p14="http://schemas.microsoft.com/office/powerpoint/2010/main" val="19486349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8000" y="6220"/>
            <a:ext cx="8112644" cy="346249"/>
          </a:xfrm>
          <a:prstGeom prst="rect">
            <a:avLst/>
          </a:prstGeom>
          <a:noFill/>
        </p:spPr>
        <p:txBody>
          <a:bodyPr wrap="square" lIns="68580" tIns="34290" rIns="68580" bIns="34290">
            <a:spAutoFit/>
          </a:bodyPr>
          <a:lstStyle/>
          <a:p>
            <a:r>
              <a:rPr lang="en-GB" b="1" u="sng" dirty="0">
                <a:solidFill>
                  <a:prstClr val="black"/>
                </a:solidFill>
              </a:rPr>
              <a:t>AQA Food Preparation &amp; Nutrition Knowledge Organiser </a:t>
            </a:r>
            <a:r>
              <a:rPr lang="en-US" sz="1714" dirty="0" smtClean="0">
                <a:ln w="0"/>
                <a:effectLst>
                  <a:outerShdw blurRad="38100" dist="19050" dir="2700000" algn="tl" rotWithShape="0">
                    <a:schemeClr val="dk1">
                      <a:alpha val="40000"/>
                    </a:schemeClr>
                  </a:outerShdw>
                </a:effectLst>
              </a:rPr>
              <a:t>-  Food Spoilage</a:t>
            </a:r>
            <a:endParaRPr lang="en-US" sz="1714" dirty="0">
              <a:ln w="0"/>
              <a:effectLst>
                <a:outerShdw blurRad="38100" dist="19050" dir="2700000" algn="tl" rotWithShape="0">
                  <a:schemeClr val="dk1">
                    <a:alpha val="40000"/>
                  </a:schemeClr>
                </a:outerShdw>
              </a:effectLst>
            </a:endParaRPr>
          </a:p>
        </p:txBody>
      </p:sp>
      <p:sp>
        <p:nvSpPr>
          <p:cNvPr id="18" name="TextBox 17"/>
          <p:cNvSpPr txBox="1"/>
          <p:nvPr/>
        </p:nvSpPr>
        <p:spPr>
          <a:xfrm>
            <a:off x="2221379" y="355798"/>
            <a:ext cx="3325124" cy="246221"/>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Enzymes:</a:t>
            </a:r>
          </a:p>
        </p:txBody>
      </p:sp>
      <p:sp>
        <p:nvSpPr>
          <p:cNvPr id="122" name="TextBox 121"/>
          <p:cNvSpPr txBox="1"/>
          <p:nvPr/>
        </p:nvSpPr>
        <p:spPr>
          <a:xfrm>
            <a:off x="2221379" y="575638"/>
            <a:ext cx="3333597" cy="2730235"/>
          </a:xfrm>
          <a:prstGeom prst="rect">
            <a:avLst/>
          </a:prstGeom>
          <a:noFill/>
          <a:ln>
            <a:solidFill>
              <a:schemeClr val="tx1"/>
            </a:solidFill>
          </a:ln>
        </p:spPr>
        <p:txBody>
          <a:bodyPr wrap="square" rtlCol="0">
            <a:spAutoFit/>
          </a:bodyPr>
          <a:lstStyle/>
          <a:p>
            <a:r>
              <a:rPr lang="en-GB" sz="857" dirty="0"/>
              <a:t>Enzymes are protein molecules that control chemical reactions in food.  They are found in plants and animals and are inactive until food is either harvested or slaughtered. Once enzymes are activated, they can cause unwanted or undesirable changes in food such as colour, an example of this is </a:t>
            </a:r>
            <a:r>
              <a:rPr lang="en-GB" sz="857" dirty="0" err="1"/>
              <a:t>enzymic</a:t>
            </a:r>
            <a:r>
              <a:rPr lang="en-GB" sz="857" dirty="0"/>
              <a:t> browning.  </a:t>
            </a:r>
          </a:p>
          <a:p>
            <a:endParaRPr lang="en-GB" sz="857" dirty="0"/>
          </a:p>
          <a:p>
            <a:r>
              <a:rPr lang="en-GB" sz="857" dirty="0"/>
              <a:t>Enzymes also turn starch into sugars in fruits, helping them ripen.</a:t>
            </a:r>
          </a:p>
          <a:p>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endParaRPr lang="en-GB" sz="857" dirty="0"/>
          </a:p>
          <a:p>
            <a:pPr marL="122467" indent="-122467">
              <a:buFont typeface="Arial" panose="020B0604020202020204" pitchFamily="34" charset="0"/>
              <a:buChar char="•"/>
            </a:pPr>
            <a:endParaRPr lang="en-GB" sz="857" dirty="0"/>
          </a:p>
          <a:p>
            <a:endParaRPr lang="en-GB" sz="857" dirty="0"/>
          </a:p>
        </p:txBody>
      </p:sp>
      <p:sp>
        <p:nvSpPr>
          <p:cNvPr id="123" name="TextBox 122"/>
          <p:cNvSpPr txBox="1"/>
          <p:nvPr/>
        </p:nvSpPr>
        <p:spPr>
          <a:xfrm>
            <a:off x="5616513" y="355798"/>
            <a:ext cx="3430995" cy="246221"/>
          </a:xfrm>
          <a:prstGeom prst="rect">
            <a:avLst/>
          </a:prstGeom>
          <a:solidFill>
            <a:srgbClr val="FF7C8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Additives:</a:t>
            </a:r>
          </a:p>
        </p:txBody>
      </p:sp>
      <p:sp>
        <p:nvSpPr>
          <p:cNvPr id="177" name="TextBox 176"/>
          <p:cNvSpPr txBox="1"/>
          <p:nvPr/>
        </p:nvSpPr>
        <p:spPr>
          <a:xfrm>
            <a:off x="5616513" y="575638"/>
            <a:ext cx="3430995" cy="2730235"/>
          </a:xfrm>
          <a:prstGeom prst="rect">
            <a:avLst/>
          </a:prstGeom>
          <a:noFill/>
          <a:ln>
            <a:solidFill>
              <a:schemeClr val="tx1"/>
            </a:solidFill>
          </a:ln>
        </p:spPr>
        <p:txBody>
          <a:bodyPr wrap="square" rtlCol="0">
            <a:spAutoFit/>
          </a:bodyPr>
          <a:lstStyle/>
          <a:p>
            <a:r>
              <a:rPr lang="en-GB" sz="857" dirty="0"/>
              <a:t>Additives are added to foods to perform a specific function.  They can be Natural, Synthetic or Artificial.  There are lots of different types of additives, depending on their function:</a:t>
            </a:r>
          </a:p>
          <a:p>
            <a:pPr marL="122467" indent="-122467">
              <a:buFont typeface="Arial" panose="020B0604020202020204" pitchFamily="34" charset="0"/>
              <a:buChar char="•"/>
            </a:pPr>
            <a:r>
              <a:rPr lang="en-GB" sz="857" b="1" dirty="0"/>
              <a:t>Preservatives</a:t>
            </a:r>
            <a:r>
              <a:rPr lang="en-GB" sz="857" dirty="0"/>
              <a:t> prevent microbial growth which causes food spoilage.  This can extend shelf life, examples are nitrite (E249) and nitrate (E252) added to ham and bacon.</a:t>
            </a:r>
          </a:p>
          <a:p>
            <a:pPr marL="122467" indent="-122467">
              <a:buFont typeface="Arial" panose="020B0604020202020204" pitchFamily="34" charset="0"/>
              <a:buChar char="•"/>
            </a:pPr>
            <a:r>
              <a:rPr lang="en-GB" sz="857" b="1" dirty="0"/>
              <a:t>Colours</a:t>
            </a:r>
            <a:r>
              <a:rPr lang="en-GB" sz="857" dirty="0"/>
              <a:t> restore the original colour of food that has been lost through processing or storage.  Some colour additives have been linked to hyperactivity in children.</a:t>
            </a:r>
          </a:p>
          <a:p>
            <a:pPr marL="122467" indent="-122467">
              <a:buFont typeface="Arial" panose="020B0604020202020204" pitchFamily="34" charset="0"/>
              <a:buChar char="•"/>
            </a:pPr>
            <a:r>
              <a:rPr lang="en-GB" sz="857" b="1" dirty="0"/>
              <a:t>Flavour enhancers</a:t>
            </a:r>
            <a:r>
              <a:rPr lang="en-GB" sz="857" dirty="0"/>
              <a:t> bring out the natural flavour in some processed foods</a:t>
            </a:r>
          </a:p>
          <a:p>
            <a:pPr marL="122467" indent="-122467">
              <a:buFont typeface="Arial" panose="020B0604020202020204" pitchFamily="34" charset="0"/>
              <a:buChar char="•"/>
            </a:pPr>
            <a:r>
              <a:rPr lang="en-GB" sz="857" b="1" dirty="0"/>
              <a:t>Sweeteners</a:t>
            </a:r>
            <a:r>
              <a:rPr lang="en-GB" sz="857" dirty="0"/>
              <a:t> are used to make a product sweeter, especially in drinks and diet foods.</a:t>
            </a:r>
          </a:p>
          <a:p>
            <a:pPr marL="122467" indent="-122467">
              <a:buFont typeface="Arial" panose="020B0604020202020204" pitchFamily="34" charset="0"/>
              <a:buChar char="•"/>
            </a:pPr>
            <a:r>
              <a:rPr lang="en-GB" sz="857" b="1" dirty="0"/>
              <a:t>Anti-caking agents</a:t>
            </a:r>
            <a:r>
              <a:rPr lang="en-GB" sz="857" dirty="0"/>
              <a:t> are used to prevent dry food e.g. flour from sticking together</a:t>
            </a:r>
          </a:p>
          <a:p>
            <a:pPr marL="122467" indent="-122467">
              <a:buFont typeface="Arial" panose="020B0604020202020204" pitchFamily="34" charset="0"/>
              <a:buChar char="•"/>
            </a:pPr>
            <a:r>
              <a:rPr lang="en-GB" sz="857" b="1" dirty="0"/>
              <a:t>Emulsifiers </a:t>
            </a:r>
            <a:r>
              <a:rPr lang="en-GB" sz="857" dirty="0"/>
              <a:t>help mix ingredients together that normally would not stay together like in mayonnaise</a:t>
            </a:r>
          </a:p>
          <a:p>
            <a:pPr marL="122467" indent="-122467">
              <a:buFont typeface="Arial" panose="020B0604020202020204" pitchFamily="34" charset="0"/>
              <a:buChar char="•"/>
            </a:pPr>
            <a:r>
              <a:rPr lang="en-GB" sz="857" b="1" dirty="0"/>
              <a:t>Stabilisers</a:t>
            </a:r>
            <a:r>
              <a:rPr lang="en-GB" sz="857" dirty="0"/>
              <a:t> prevent ingredients from separating </a:t>
            </a:r>
          </a:p>
          <a:p>
            <a:pPr marL="122467" indent="-122467">
              <a:buFont typeface="Arial" panose="020B0604020202020204" pitchFamily="34" charset="0"/>
              <a:buChar char="•"/>
            </a:pPr>
            <a:r>
              <a:rPr lang="en-GB" sz="857" b="1" dirty="0"/>
              <a:t>Gelling agents</a:t>
            </a:r>
            <a:r>
              <a:rPr lang="en-GB" sz="857" dirty="0"/>
              <a:t> are used to change the consistency of a food product.  An example is Pectin (E440) which is used in jam.</a:t>
            </a:r>
          </a:p>
        </p:txBody>
      </p:sp>
      <p:sp>
        <p:nvSpPr>
          <p:cNvPr id="188" name="TextBox 187"/>
          <p:cNvSpPr txBox="1"/>
          <p:nvPr/>
        </p:nvSpPr>
        <p:spPr>
          <a:xfrm>
            <a:off x="2221378" y="3347351"/>
            <a:ext cx="3347126" cy="246221"/>
          </a:xfrm>
          <a:prstGeom prst="rect">
            <a:avLst/>
          </a:prstGeom>
          <a:solidFill>
            <a:srgbClr val="C51DE7"/>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Bacteria:</a:t>
            </a:r>
          </a:p>
        </p:txBody>
      </p:sp>
      <p:sp>
        <p:nvSpPr>
          <p:cNvPr id="189" name="TextBox 188"/>
          <p:cNvSpPr txBox="1"/>
          <p:nvPr/>
        </p:nvSpPr>
        <p:spPr>
          <a:xfrm>
            <a:off x="2221378" y="3567191"/>
            <a:ext cx="3347126" cy="3257815"/>
          </a:xfrm>
          <a:prstGeom prst="rect">
            <a:avLst/>
          </a:prstGeom>
          <a:noFill/>
          <a:ln>
            <a:solidFill>
              <a:schemeClr val="tx1"/>
            </a:solidFill>
          </a:ln>
        </p:spPr>
        <p:txBody>
          <a:bodyPr wrap="square" rtlCol="0">
            <a:spAutoFit/>
          </a:bodyPr>
          <a:lstStyle/>
          <a:p>
            <a:r>
              <a:rPr lang="en-GB" sz="857" dirty="0"/>
              <a:t>Bacteria are small single-celled organisms.  They can only be seen under a microscope.  They reproduce very quickly by splitting in 2 every 20 minutes (approximately).  Best growth conditions are:</a:t>
            </a:r>
          </a:p>
          <a:p>
            <a:pPr marL="122467" indent="-122467">
              <a:buFont typeface="Arial" panose="020B0604020202020204" pitchFamily="34" charset="0"/>
              <a:buChar char="•"/>
            </a:pPr>
            <a:r>
              <a:rPr lang="en-GB" sz="857" dirty="0"/>
              <a:t>Moisture – Warmth (37°C is best) – A food Supply – Oxygen (for some bacteria) </a:t>
            </a:r>
          </a:p>
          <a:p>
            <a:r>
              <a:rPr lang="en-GB" sz="857" dirty="0"/>
              <a:t>Bacteria produce toxins which can be harmful to humans causing food poisoning.  To prevent and control bacteria production:</a:t>
            </a:r>
          </a:p>
          <a:p>
            <a:pPr marL="122467" indent="-122467">
              <a:buFont typeface="Arial" panose="020B0604020202020204" pitchFamily="34" charset="0"/>
              <a:buChar char="•"/>
            </a:pPr>
            <a:r>
              <a:rPr lang="en-GB" sz="857" dirty="0"/>
              <a:t>Store food in the fridge between 0°C and 5°C</a:t>
            </a:r>
          </a:p>
          <a:p>
            <a:pPr marL="122467" indent="-122467">
              <a:buFont typeface="Arial" panose="020B0604020202020204" pitchFamily="34" charset="0"/>
              <a:buChar char="•"/>
            </a:pPr>
            <a:r>
              <a:rPr lang="en-GB" sz="857" dirty="0"/>
              <a:t>Cooked foods (that are not going to be eaten) should be cooled and stored at the above temperature within 90 minutes</a:t>
            </a:r>
          </a:p>
          <a:p>
            <a:pPr marL="122467" indent="-122467">
              <a:buFont typeface="Arial" panose="020B0604020202020204" pitchFamily="34" charset="0"/>
              <a:buChar char="•"/>
            </a:pPr>
            <a:r>
              <a:rPr lang="en-GB" sz="857" dirty="0"/>
              <a:t>Leftover food should only be reheated once – more than once and the bacteria will multiply into dangerous levels.</a:t>
            </a:r>
          </a:p>
          <a:p>
            <a:pPr marL="122467" indent="-122467">
              <a:buFont typeface="Arial" panose="020B0604020202020204" pitchFamily="34" charset="0"/>
              <a:buChar char="•"/>
            </a:pPr>
            <a:endParaRPr lang="en-GB" sz="857" dirty="0"/>
          </a:p>
          <a:p>
            <a:r>
              <a:rPr lang="en-GB" sz="857" dirty="0"/>
              <a:t>Bacteria in cheese and yoghurt production:</a:t>
            </a:r>
          </a:p>
          <a:p>
            <a:pPr marL="122467" indent="-122467">
              <a:buFont typeface="Arial" panose="020B0604020202020204" pitchFamily="34" charset="0"/>
              <a:buChar char="•"/>
            </a:pPr>
            <a:r>
              <a:rPr lang="en-GB" sz="857" dirty="0"/>
              <a:t>Milk is heat treated and cooled</a:t>
            </a:r>
          </a:p>
          <a:p>
            <a:pPr marL="122467" indent="-122467">
              <a:buFont typeface="Arial" panose="020B0604020202020204" pitchFamily="34" charset="0"/>
              <a:buChar char="•"/>
            </a:pPr>
            <a:r>
              <a:rPr lang="en-GB" sz="857" dirty="0"/>
              <a:t>Specific bacteria called a starter culture is added to the milk</a:t>
            </a:r>
          </a:p>
          <a:p>
            <a:pPr marL="122467" indent="-122467">
              <a:buFont typeface="Arial" panose="020B0604020202020204" pitchFamily="34" charset="0"/>
              <a:buChar char="•"/>
            </a:pPr>
            <a:r>
              <a:rPr lang="en-GB" sz="857" dirty="0"/>
              <a:t>The culture “ripens”, fermenting the lactose into lactic acid</a:t>
            </a:r>
          </a:p>
          <a:p>
            <a:pPr marL="122467" indent="-122467">
              <a:buFont typeface="Arial" panose="020B0604020202020204" pitchFamily="34" charset="0"/>
              <a:buChar char="•"/>
            </a:pPr>
            <a:r>
              <a:rPr lang="en-GB" sz="857" dirty="0"/>
              <a:t>FOR MILK: Rennet is added once enough lactic acid has formed, helping coagulate the mixture into curds and whey. They whey is drained and the curds are “scalded”. Cheese is pressed to remove any whey and set its final shape.  It is then left to mature.</a:t>
            </a:r>
          </a:p>
          <a:p>
            <a:pPr marL="122467" indent="-122467">
              <a:buFont typeface="Arial" panose="020B0604020202020204" pitchFamily="34" charset="0"/>
              <a:buChar char="•"/>
            </a:pPr>
            <a:r>
              <a:rPr lang="en-GB" sz="857" dirty="0"/>
              <a:t>FOR YOUGHURT: the fermentation process allows the milk to coagulate. Sugar, sweetener, or fruit are added.  It is chilled and packaged.</a:t>
            </a:r>
          </a:p>
        </p:txBody>
      </p:sp>
      <p:sp>
        <p:nvSpPr>
          <p:cNvPr id="192" name="TextBox 191"/>
          <p:cNvSpPr txBox="1"/>
          <p:nvPr/>
        </p:nvSpPr>
        <p:spPr>
          <a:xfrm>
            <a:off x="5625229" y="3347350"/>
            <a:ext cx="1643808" cy="246221"/>
          </a:xfrm>
          <a:prstGeom prst="rect">
            <a:avLst/>
          </a:prstGeom>
          <a:solidFill>
            <a:schemeClr val="accent1">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Yeast:</a:t>
            </a:r>
          </a:p>
        </p:txBody>
      </p:sp>
      <p:sp>
        <p:nvSpPr>
          <p:cNvPr id="193" name="TextBox 192"/>
          <p:cNvSpPr txBox="1"/>
          <p:nvPr/>
        </p:nvSpPr>
        <p:spPr>
          <a:xfrm>
            <a:off x="5625229" y="3567190"/>
            <a:ext cx="1643808" cy="3257815"/>
          </a:xfrm>
          <a:prstGeom prst="rect">
            <a:avLst/>
          </a:prstGeom>
          <a:noFill/>
          <a:ln>
            <a:solidFill>
              <a:schemeClr val="tx1"/>
            </a:solidFill>
          </a:ln>
        </p:spPr>
        <p:txBody>
          <a:bodyPr wrap="square" rtlCol="0">
            <a:spAutoFit/>
          </a:bodyPr>
          <a:lstStyle/>
          <a:p>
            <a:r>
              <a:rPr lang="en-GB" sz="857" dirty="0"/>
              <a:t>Yeast is widely used in the production of bread and some alcoholic drinks such as beer.  Yeast is anaerobic, meaning it does no need oxygen to reproduce.</a:t>
            </a:r>
          </a:p>
          <a:p>
            <a:endParaRPr lang="en-GB" sz="857" dirty="0"/>
          </a:p>
          <a:p>
            <a:r>
              <a:rPr lang="en-GB" sz="857" dirty="0"/>
              <a:t>Yeast cells will reproduce with the following conditions:</a:t>
            </a:r>
          </a:p>
          <a:p>
            <a:pPr marL="122467" indent="-122467">
              <a:buFont typeface="Arial" panose="020B0604020202020204" pitchFamily="34" charset="0"/>
              <a:buChar char="•"/>
            </a:pPr>
            <a:r>
              <a:rPr lang="en-GB" sz="857" dirty="0"/>
              <a:t>Water / liquid</a:t>
            </a:r>
          </a:p>
          <a:p>
            <a:pPr marL="122467" indent="-122467">
              <a:buFont typeface="Arial" panose="020B0604020202020204" pitchFamily="34" charset="0"/>
              <a:buChar char="•"/>
            </a:pPr>
            <a:r>
              <a:rPr lang="en-GB" sz="857" dirty="0"/>
              <a:t>A food supply (e.g. a little sugar)</a:t>
            </a:r>
          </a:p>
          <a:p>
            <a:pPr marL="122467" indent="-122467">
              <a:buFont typeface="Arial" panose="020B0604020202020204" pitchFamily="34" charset="0"/>
              <a:buChar char="•"/>
            </a:pPr>
            <a:r>
              <a:rPr lang="en-GB" sz="857" dirty="0"/>
              <a:t>time</a:t>
            </a:r>
          </a:p>
          <a:p>
            <a:pPr marL="122467" indent="-122467">
              <a:buFont typeface="Arial" panose="020B0604020202020204" pitchFamily="34" charset="0"/>
              <a:buChar char="•"/>
            </a:pPr>
            <a:r>
              <a:rPr lang="en-GB" sz="857" dirty="0"/>
              <a:t>A warm environment</a:t>
            </a:r>
          </a:p>
          <a:p>
            <a:pPr marL="122467" indent="-122467">
              <a:buFont typeface="Arial" panose="020B0604020202020204" pitchFamily="34" charset="0"/>
              <a:buChar char="•"/>
            </a:pPr>
            <a:endParaRPr lang="en-GB" sz="857" dirty="0"/>
          </a:p>
          <a:p>
            <a:r>
              <a:rPr lang="en-GB" sz="857" dirty="0"/>
              <a:t>To prevent and control yeast production:</a:t>
            </a:r>
          </a:p>
          <a:p>
            <a:pPr marL="122467" indent="-122467">
              <a:buFont typeface="Arial" panose="020B0604020202020204" pitchFamily="34" charset="0"/>
              <a:buChar char="•"/>
            </a:pPr>
            <a:r>
              <a:rPr lang="en-GB" sz="857" dirty="0"/>
              <a:t>Keep yeast cold so that they are inactive or dormant</a:t>
            </a:r>
          </a:p>
          <a:p>
            <a:pPr marL="122467" indent="-122467">
              <a:buFont typeface="Arial" panose="020B0604020202020204" pitchFamily="34" charset="0"/>
              <a:buChar char="•"/>
            </a:pPr>
            <a:r>
              <a:rPr lang="en-GB" sz="857" dirty="0"/>
              <a:t>Keep dried / fresh yeast away from moisture</a:t>
            </a:r>
          </a:p>
          <a:p>
            <a:pPr marL="122467" indent="-122467">
              <a:buFont typeface="Arial" panose="020B0604020202020204" pitchFamily="34" charset="0"/>
              <a:buChar char="•"/>
            </a:pPr>
            <a:r>
              <a:rPr lang="en-GB" sz="857" dirty="0"/>
              <a:t>Yeast is killed at high temperatures (100°C and above)</a:t>
            </a:r>
          </a:p>
        </p:txBody>
      </p:sp>
      <p:sp>
        <p:nvSpPr>
          <p:cNvPr id="194" name="TextBox 193"/>
          <p:cNvSpPr txBox="1"/>
          <p:nvPr/>
        </p:nvSpPr>
        <p:spPr>
          <a:xfrm>
            <a:off x="7386752" y="3347350"/>
            <a:ext cx="1643808" cy="246221"/>
          </a:xfrm>
          <a:prstGeom prst="rect">
            <a:avLst/>
          </a:prstGeom>
          <a:solidFill>
            <a:srgbClr val="FF9933"/>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Mould:</a:t>
            </a:r>
          </a:p>
        </p:txBody>
      </p:sp>
      <p:sp>
        <p:nvSpPr>
          <p:cNvPr id="195" name="TextBox 194"/>
          <p:cNvSpPr txBox="1"/>
          <p:nvPr/>
        </p:nvSpPr>
        <p:spPr>
          <a:xfrm>
            <a:off x="7386752" y="3567190"/>
            <a:ext cx="1643808" cy="3257815"/>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Moulds are small plants that can grow on many types of foods. They have threads that grow up and roots that grow down to absorb the nutrients in the food. </a:t>
            </a:r>
          </a:p>
          <a:p>
            <a:pPr marL="122467" indent="-122467">
              <a:buFont typeface="Arial" panose="020B0604020202020204" pitchFamily="34" charset="0"/>
              <a:buChar char="•"/>
            </a:pPr>
            <a:r>
              <a:rPr lang="en-GB" sz="857" dirty="0"/>
              <a:t>They have a fuzzy appearance and are a type of fungi.  They will often be blue/green, white or black in colour. </a:t>
            </a:r>
          </a:p>
          <a:p>
            <a:pPr marL="122467" indent="-122467">
              <a:buFont typeface="Arial" panose="020B0604020202020204" pitchFamily="34" charset="0"/>
              <a:buChar char="•"/>
            </a:pPr>
            <a:r>
              <a:rPr lang="en-GB" sz="857" dirty="0"/>
              <a:t>They reproduce by producing spores which travel in the air, and will grow on other things if the conditions are correct.</a:t>
            </a:r>
          </a:p>
          <a:p>
            <a:pPr marL="122467" indent="-122467">
              <a:buFont typeface="Arial" panose="020B0604020202020204" pitchFamily="34" charset="0"/>
              <a:buChar char="•"/>
            </a:pPr>
            <a:r>
              <a:rPr lang="en-GB" sz="857" dirty="0"/>
              <a:t>Some moulds are considered harmless and used in the production of cheese e.g. Danish Blue.</a:t>
            </a:r>
          </a:p>
          <a:p>
            <a:pPr marL="122467" indent="-122467">
              <a:buFont typeface="Arial" panose="020B0604020202020204" pitchFamily="34" charset="0"/>
              <a:buChar char="•"/>
            </a:pPr>
            <a:r>
              <a:rPr lang="en-GB" sz="857" dirty="0"/>
              <a:t>To prevent mould growth; store suitable foods in the fridge or in a cool dry place, managing the temperature. Cook to a high temperature to destroy heat resistant spores.</a:t>
            </a:r>
          </a:p>
        </p:txBody>
      </p:sp>
      <p:sp>
        <p:nvSpPr>
          <p:cNvPr id="196" name="TextBox 195"/>
          <p:cNvSpPr txBox="1"/>
          <p:nvPr/>
        </p:nvSpPr>
        <p:spPr>
          <a:xfrm>
            <a:off x="-16739" y="0"/>
            <a:ext cx="2114739" cy="246221"/>
          </a:xfrm>
          <a:prstGeom prst="rect">
            <a:avLst/>
          </a:prstGeom>
          <a:solidFill>
            <a:srgbClr val="99FF66"/>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Keywords and definitions:</a:t>
            </a:r>
          </a:p>
        </p:txBody>
      </p:sp>
      <p:sp>
        <p:nvSpPr>
          <p:cNvPr id="250" name="TextBox 249"/>
          <p:cNvSpPr txBox="1"/>
          <p:nvPr/>
        </p:nvSpPr>
        <p:spPr>
          <a:xfrm>
            <a:off x="-18191" y="217231"/>
            <a:ext cx="2116191" cy="4445832"/>
          </a:xfrm>
          <a:prstGeom prst="rect">
            <a:avLst/>
          </a:prstGeom>
          <a:noFill/>
          <a:ln>
            <a:solidFill>
              <a:schemeClr val="tx1"/>
            </a:solidFill>
          </a:ln>
        </p:spPr>
        <p:txBody>
          <a:bodyPr wrap="square" rtlCol="0">
            <a:spAutoFit/>
          </a:bodyPr>
          <a:lstStyle/>
          <a:p>
            <a:r>
              <a:rPr lang="en-GB" sz="786" b="1" u="sng" dirty="0"/>
              <a:t>Artificial additive:</a:t>
            </a:r>
            <a:r>
              <a:rPr lang="en-GB" sz="786" dirty="0"/>
              <a:t> produced chemically and </a:t>
            </a:r>
            <a:r>
              <a:rPr lang="en-GB" sz="786" i="1" dirty="0"/>
              <a:t>not</a:t>
            </a:r>
            <a:r>
              <a:rPr lang="en-GB" sz="786" dirty="0"/>
              <a:t> copies of natural substances</a:t>
            </a:r>
          </a:p>
          <a:p>
            <a:endParaRPr lang="en-GB" sz="786" b="1" u="sng" dirty="0"/>
          </a:p>
          <a:p>
            <a:r>
              <a:rPr lang="en-GB" sz="786" b="1" u="sng" dirty="0"/>
              <a:t>Blanching:</a:t>
            </a:r>
            <a:r>
              <a:rPr lang="en-GB" sz="786" dirty="0"/>
              <a:t> peeled and sliced fruits / vegetables are plunged into boiling water.  The intense temperature will prevent enzyme action</a:t>
            </a:r>
          </a:p>
          <a:p>
            <a:endParaRPr lang="en-GB" sz="786" b="1" u="sng" dirty="0"/>
          </a:p>
          <a:p>
            <a:r>
              <a:rPr lang="en-GB" sz="786" b="1" u="sng" dirty="0"/>
              <a:t>Curds: </a:t>
            </a:r>
            <a:r>
              <a:rPr lang="en-GB" sz="786" dirty="0"/>
              <a:t>a soft white substance when milk sours – used for cheese making</a:t>
            </a:r>
            <a:endParaRPr lang="en-GB" sz="786" b="1" u="sng" dirty="0"/>
          </a:p>
          <a:p>
            <a:endParaRPr lang="en-GB" sz="786" b="1" u="sng" dirty="0"/>
          </a:p>
          <a:p>
            <a:r>
              <a:rPr lang="en-GB" sz="786" b="1" u="sng" dirty="0" err="1"/>
              <a:t>Enzymic</a:t>
            </a:r>
            <a:r>
              <a:rPr lang="en-GB" sz="786" b="1" u="sng" dirty="0"/>
              <a:t> browning:</a:t>
            </a:r>
            <a:r>
              <a:rPr lang="en-GB" sz="786" dirty="0"/>
              <a:t> A chemical process where oxygen and enzymes react, causing food to go brown.  It cannot be reversed</a:t>
            </a:r>
            <a:endParaRPr lang="en-GB" sz="786" b="1" u="sng" dirty="0"/>
          </a:p>
          <a:p>
            <a:endParaRPr lang="en-GB" sz="786" b="1" u="sng" dirty="0"/>
          </a:p>
          <a:p>
            <a:r>
              <a:rPr lang="en-GB" sz="786" b="1" u="sng" dirty="0"/>
              <a:t>Micro-Organisms:</a:t>
            </a:r>
            <a:r>
              <a:rPr lang="en-GB" sz="786" dirty="0"/>
              <a:t> The ones most commonly used / found in food are Yeast, Mould, Bacteria</a:t>
            </a:r>
          </a:p>
          <a:p>
            <a:r>
              <a:rPr lang="en-GB" sz="786" dirty="0"/>
              <a:t> </a:t>
            </a:r>
            <a:endParaRPr lang="en-GB" sz="786" b="1" u="sng" dirty="0"/>
          </a:p>
          <a:p>
            <a:r>
              <a:rPr lang="en-GB" sz="786" b="1" u="sng" dirty="0"/>
              <a:t>Natural additive</a:t>
            </a:r>
            <a:r>
              <a:rPr lang="en-GB" sz="786" b="1" dirty="0"/>
              <a:t>:</a:t>
            </a:r>
            <a:r>
              <a:rPr lang="en-GB" sz="786" u="sng" dirty="0"/>
              <a:t> </a:t>
            </a:r>
            <a:r>
              <a:rPr lang="en-GB" sz="786" dirty="0"/>
              <a:t>obtained from natural sources such as extracts</a:t>
            </a:r>
          </a:p>
          <a:p>
            <a:endParaRPr lang="en-GB" sz="786" dirty="0"/>
          </a:p>
          <a:p>
            <a:r>
              <a:rPr lang="en-GB" sz="786" b="1" u="sng" dirty="0"/>
              <a:t>Rennet</a:t>
            </a:r>
            <a:r>
              <a:rPr lang="en-GB" sz="786" dirty="0"/>
              <a:t>: is an enzyme produced from vegetarian sources</a:t>
            </a:r>
          </a:p>
          <a:p>
            <a:endParaRPr lang="en-GB" sz="786" dirty="0"/>
          </a:p>
          <a:p>
            <a:r>
              <a:rPr lang="en-GB" sz="786" b="1" u="sng" dirty="0"/>
              <a:t>Spores</a:t>
            </a:r>
            <a:r>
              <a:rPr lang="en-GB" sz="786" dirty="0"/>
              <a:t>: a bacterium that has produced a string, protective outer coating.</a:t>
            </a:r>
          </a:p>
          <a:p>
            <a:endParaRPr lang="en-GB" sz="786" b="1" u="sng" dirty="0"/>
          </a:p>
          <a:p>
            <a:r>
              <a:rPr lang="en-GB" sz="786" b="1" u="sng" dirty="0"/>
              <a:t>Starter Culture:</a:t>
            </a:r>
            <a:r>
              <a:rPr lang="en-GB" sz="786" dirty="0"/>
              <a:t> a bacteria mix used to ripen milk and help start the cheese making process</a:t>
            </a:r>
            <a:endParaRPr lang="en-GB" sz="786" b="1" u="sng" dirty="0"/>
          </a:p>
          <a:p>
            <a:endParaRPr lang="en-GB" sz="786" b="1" dirty="0"/>
          </a:p>
          <a:p>
            <a:r>
              <a:rPr lang="en-GB" sz="786" b="1" u="sng" dirty="0"/>
              <a:t>Synthetic additive:</a:t>
            </a:r>
            <a:r>
              <a:rPr lang="en-GB" sz="786" dirty="0"/>
              <a:t> man-made copies of natural substances</a:t>
            </a:r>
          </a:p>
          <a:p>
            <a:endParaRPr lang="en-GB" sz="786" b="1" u="sng" dirty="0"/>
          </a:p>
          <a:p>
            <a:r>
              <a:rPr lang="en-GB" sz="786" b="1" u="sng" dirty="0"/>
              <a:t>Toxins</a:t>
            </a:r>
            <a:r>
              <a:rPr lang="en-GB" sz="786" dirty="0"/>
              <a:t>: poisons that can cause illness</a:t>
            </a:r>
          </a:p>
          <a:p>
            <a:endParaRPr lang="en-GB" sz="786" b="1" u="sng" dirty="0"/>
          </a:p>
          <a:p>
            <a:r>
              <a:rPr lang="en-GB" sz="786" b="1" u="sng" dirty="0"/>
              <a:t>Whey:</a:t>
            </a:r>
            <a:r>
              <a:rPr lang="en-GB" sz="786" dirty="0"/>
              <a:t> The watery part of milk that is left after curds are formed.</a:t>
            </a:r>
            <a:endParaRPr lang="en-GB" sz="786" b="1" u="sng" dirty="0"/>
          </a:p>
        </p:txBody>
      </p:sp>
      <p:pic>
        <p:nvPicPr>
          <p:cNvPr id="3" name="Picture 2"/>
          <p:cNvPicPr>
            <a:picLocks noChangeAspect="1"/>
          </p:cNvPicPr>
          <p:nvPr/>
        </p:nvPicPr>
        <p:blipFill>
          <a:blip r:embed="rId2"/>
          <a:stretch>
            <a:fillRect/>
          </a:stretch>
        </p:blipFill>
        <p:spPr>
          <a:xfrm>
            <a:off x="2301291" y="2239065"/>
            <a:ext cx="2150394" cy="989516"/>
          </a:xfrm>
          <a:prstGeom prst="rect">
            <a:avLst/>
          </a:prstGeom>
        </p:spPr>
      </p:pic>
      <p:sp>
        <p:nvSpPr>
          <p:cNvPr id="5" name="TextBox 4"/>
          <p:cNvSpPr txBox="1"/>
          <p:nvPr/>
        </p:nvSpPr>
        <p:spPr>
          <a:xfrm>
            <a:off x="2221378" y="1605325"/>
            <a:ext cx="3395134" cy="619913"/>
          </a:xfrm>
          <a:prstGeom prst="rect">
            <a:avLst/>
          </a:prstGeom>
          <a:noFill/>
        </p:spPr>
        <p:txBody>
          <a:bodyPr wrap="square" rtlCol="0">
            <a:spAutoFit/>
          </a:bodyPr>
          <a:lstStyle/>
          <a:p>
            <a:r>
              <a:rPr lang="en-GB" sz="857" dirty="0"/>
              <a:t>Enzyme action can be prevented and controlled by:</a:t>
            </a:r>
          </a:p>
          <a:p>
            <a:endParaRPr lang="en-GB" sz="857" dirty="0"/>
          </a:p>
          <a:p>
            <a:pPr marL="122467" indent="-122467">
              <a:buFont typeface="Arial" panose="020B0604020202020204" pitchFamily="34" charset="0"/>
              <a:buChar char="•"/>
            </a:pPr>
            <a:r>
              <a:rPr lang="en-GB" sz="857" dirty="0"/>
              <a:t>A heat treatment such as blanching </a:t>
            </a:r>
          </a:p>
          <a:p>
            <a:pPr marL="122467" indent="-122467">
              <a:buFont typeface="Arial" panose="020B0604020202020204" pitchFamily="34" charset="0"/>
              <a:buChar char="•"/>
            </a:pPr>
            <a:r>
              <a:rPr lang="en-GB" sz="857" dirty="0"/>
              <a:t>Coating the sliced fruit / vegetables in an acid such as lemon juice</a:t>
            </a:r>
          </a:p>
        </p:txBody>
      </p:sp>
      <p:sp>
        <p:nvSpPr>
          <p:cNvPr id="119" name="TextBox 118"/>
          <p:cNvSpPr txBox="1"/>
          <p:nvPr/>
        </p:nvSpPr>
        <p:spPr>
          <a:xfrm>
            <a:off x="-5662" y="4666392"/>
            <a:ext cx="2103663" cy="246221"/>
          </a:xfrm>
          <a:prstGeom prst="rect">
            <a:avLst/>
          </a:prstGeom>
          <a:solidFill>
            <a:srgbClr val="0070C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Signs of Food Spoilage:</a:t>
            </a:r>
          </a:p>
        </p:txBody>
      </p:sp>
      <p:sp>
        <p:nvSpPr>
          <p:cNvPr id="120" name="TextBox 119"/>
          <p:cNvSpPr txBox="1"/>
          <p:nvPr/>
        </p:nvSpPr>
        <p:spPr>
          <a:xfrm>
            <a:off x="-5662" y="4886232"/>
            <a:ext cx="2103663" cy="1938864"/>
          </a:xfrm>
          <a:prstGeom prst="rect">
            <a:avLst/>
          </a:prstGeom>
          <a:noFill/>
          <a:ln>
            <a:solidFill>
              <a:schemeClr val="tx1"/>
            </a:solidFill>
          </a:ln>
        </p:spPr>
        <p:txBody>
          <a:bodyPr wrap="square" rtlCol="0">
            <a:spAutoFit/>
          </a:bodyPr>
          <a:lstStyle/>
          <a:p>
            <a:r>
              <a:rPr lang="en-GB" sz="857" dirty="0"/>
              <a:t>Food Spoilage is a natural process caused by bacteria, moulds, enzymes and yeast. Food spoilage happens more quickly in warm, moist conditions.  The signs of food spoilage are:</a:t>
            </a:r>
          </a:p>
          <a:p>
            <a:pPr marL="122467" indent="-122467">
              <a:buFont typeface="Arial" panose="020B0604020202020204" pitchFamily="34" charset="0"/>
              <a:buChar char="•"/>
            </a:pPr>
            <a:r>
              <a:rPr lang="en-GB" sz="857" dirty="0"/>
              <a:t>Discolouration</a:t>
            </a:r>
          </a:p>
          <a:p>
            <a:pPr marL="122467" indent="-122467">
              <a:buFont typeface="Arial" panose="020B0604020202020204" pitchFamily="34" charset="0"/>
              <a:buChar char="•"/>
            </a:pPr>
            <a:r>
              <a:rPr lang="en-GB" sz="857" dirty="0"/>
              <a:t>Changes in texture – wrinkly, slimy, lumpy, hard, sloppy</a:t>
            </a:r>
          </a:p>
          <a:p>
            <a:pPr marL="122467" indent="-122467">
              <a:buFont typeface="Arial" panose="020B0604020202020204" pitchFamily="34" charset="0"/>
              <a:buChar char="•"/>
            </a:pPr>
            <a:r>
              <a:rPr lang="en-GB" sz="857" dirty="0"/>
              <a:t>Visible mould</a:t>
            </a:r>
          </a:p>
          <a:p>
            <a:pPr marL="122467" indent="-122467">
              <a:buFont typeface="Arial" panose="020B0604020202020204" pitchFamily="34" charset="0"/>
              <a:buChar char="•"/>
            </a:pPr>
            <a:r>
              <a:rPr lang="en-GB" sz="857" dirty="0"/>
              <a:t>Unpleasant odour </a:t>
            </a:r>
          </a:p>
          <a:p>
            <a:pPr marL="122467" indent="-122467">
              <a:buFont typeface="Arial" panose="020B0604020202020204" pitchFamily="34" charset="0"/>
              <a:buChar char="•"/>
            </a:pPr>
            <a:r>
              <a:rPr lang="en-GB" sz="857" dirty="0"/>
              <a:t>Changes in flavour – e.g. sour milk</a:t>
            </a:r>
          </a:p>
          <a:p>
            <a:pPr marL="122467" indent="-122467">
              <a:buFont typeface="Arial" panose="020B0604020202020204" pitchFamily="34" charset="0"/>
              <a:buChar char="•"/>
            </a:pPr>
            <a:r>
              <a:rPr lang="en-GB" sz="857" dirty="0"/>
              <a:t>Can and jar lids have been “blown” out due to microorganisms producing gases in the jar / can.</a:t>
            </a:r>
          </a:p>
        </p:txBody>
      </p:sp>
    </p:spTree>
    <p:extLst>
      <p:ext uri="{BB962C8B-B14F-4D97-AF65-F5344CB8AC3E}">
        <p14:creationId xmlns:p14="http://schemas.microsoft.com/office/powerpoint/2010/main" val="32880184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8636" y="45207"/>
            <a:ext cx="85759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prstClr val="black"/>
                </a:solidFill>
                <a:effectLst/>
                <a:uLnTx/>
                <a:uFillTx/>
                <a:latin typeface="Calibri"/>
                <a:ea typeface="+mn-ea"/>
                <a:cs typeface="+mn-cs"/>
              </a:rPr>
              <a:t>AQA Food Preparation &amp; Nutrition Knowledge Organiser: Food Provenance</a:t>
            </a:r>
            <a:endParaRPr kumimoji="0" lang="en-GB" sz="1400" b="1" i="0" u="sng"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96983" y="377301"/>
            <a:ext cx="885305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black"/>
                </a:solidFill>
                <a:effectLst/>
                <a:uLnTx/>
                <a:uFillTx/>
                <a:latin typeface="Calibri"/>
                <a:ea typeface="+mn-ea"/>
                <a:cs typeface="+mn-cs"/>
              </a:rPr>
              <a:t>You must be able to demonstrate knowledge and understanding of the environment issues associated with food and its production.  Demonstrate knowledge and understanding of where ingredients are grown, reared and caught.  Have a clear understanding of different farming</a:t>
            </a:r>
            <a:r>
              <a:rPr kumimoji="0" lang="en-GB" sz="1100" b="0" i="0" u="none" strike="noStrike" kern="1200" cap="none" spc="0" normalizeH="0" noProof="0" dirty="0" smtClean="0">
                <a:ln>
                  <a:noFill/>
                </a:ln>
                <a:solidFill>
                  <a:prstClr val="black"/>
                </a:solidFill>
                <a:effectLst/>
                <a:uLnTx/>
                <a:uFillTx/>
                <a:latin typeface="Calibri"/>
                <a:ea typeface="+mn-ea"/>
                <a:cs typeface="+mn-cs"/>
              </a:rPr>
              <a:t> methods and their effect on the environment.  Demonstrate knowledge and understanding of the impact that food has on local and global markets.  Demonstrate a knowledge of primary and secondary processing.  Know and understand how processing affects the sensory and nutritional properties of ingredients.</a:t>
            </a: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41563" y="2679886"/>
            <a:ext cx="5129623" cy="41549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0070C0"/>
                </a:solidFill>
                <a:effectLst/>
                <a:uLnTx/>
                <a:uFillTx/>
                <a:latin typeface="Calibri"/>
                <a:ea typeface="+mn-ea"/>
                <a:cs typeface="+mn-cs"/>
              </a:rPr>
              <a:t>Key Points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ea typeface="+mn-ea"/>
                <a:cs typeface="+mn-cs"/>
              </a:rPr>
              <a:t>Food and packaging waste contributes to greenhouse gases (GHG’s)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70C0"/>
                </a:solidFill>
                <a:latin typeface="Calibri"/>
              </a:rPr>
              <a:t>Seasonal and sustainable foods address many environmental issues.</a:t>
            </a:r>
            <a:endParaRPr kumimoji="0" lang="en-GB" sz="1200" b="0" i="0" u="none" strike="noStrike" kern="1200" cap="none" spc="0" normalizeH="0" baseline="0" noProof="0" dirty="0" smtClean="0">
              <a:ln>
                <a:noFill/>
              </a:ln>
              <a:solidFill>
                <a:srgbClr val="0070C0"/>
              </a:solidFill>
              <a:effectLst/>
              <a:uLnTx/>
              <a:uFillTx/>
              <a:latin typeface="Calibri"/>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200" dirty="0" smtClean="0">
                <a:solidFill>
                  <a:srgbClr val="0070C0"/>
                </a:solidFill>
                <a:latin typeface="Calibri"/>
              </a:rPr>
              <a:t>MSC – Marine Stewardship Council = Seafood can be traced back to a certified sustainable fishery.</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smtClean="0">
                <a:ln>
                  <a:noFill/>
                </a:ln>
                <a:solidFill>
                  <a:srgbClr val="0070C0"/>
                </a:solidFill>
                <a:effectLst/>
                <a:uLnTx/>
                <a:uFillTx/>
                <a:latin typeface="Calibri"/>
                <a:ea typeface="+mn-ea"/>
                <a:cs typeface="+mn-cs"/>
              </a:rPr>
              <a:t>Food miles are the distance food travels from its point of origin to</a:t>
            </a:r>
            <a:r>
              <a:rPr kumimoji="0" lang="en-GB" sz="1200" b="0" i="0" u="none" strike="noStrike" kern="1200" cap="none" spc="0" normalizeH="0" noProof="0" dirty="0" smtClean="0">
                <a:ln>
                  <a:noFill/>
                </a:ln>
                <a:solidFill>
                  <a:srgbClr val="0070C0"/>
                </a:solidFill>
                <a:effectLst/>
                <a:uLnTx/>
                <a:uFillTx/>
                <a:latin typeface="Calibri"/>
                <a:ea typeface="+mn-ea"/>
                <a:cs typeface="+mn-cs"/>
              </a:rPr>
              <a:t> your table. </a:t>
            </a:r>
            <a:r>
              <a:rPr lang="en-GB" sz="1200" baseline="0" dirty="0" smtClean="0">
                <a:solidFill>
                  <a:srgbClr val="0070C0"/>
                </a:solidFill>
                <a:latin typeface="Calibri"/>
              </a:rPr>
              <a:t>Recycling</a:t>
            </a:r>
            <a:r>
              <a:rPr lang="en-GB" sz="1200" dirty="0" smtClean="0">
                <a:solidFill>
                  <a:srgbClr val="0070C0"/>
                </a:solidFill>
                <a:latin typeface="Calibri"/>
              </a:rPr>
              <a:t> and producing less waste can help reduce carbon emissions.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smtClean="0">
                <a:ln>
                  <a:noFill/>
                </a:ln>
                <a:solidFill>
                  <a:srgbClr val="0070C0"/>
                </a:solidFill>
                <a:effectLst/>
                <a:uLnTx/>
                <a:uFillTx/>
                <a:latin typeface="Calibri"/>
                <a:ea typeface="+mn-ea"/>
                <a:cs typeface="+mn-cs"/>
              </a:rPr>
              <a:t>Nearly</a:t>
            </a:r>
            <a:r>
              <a:rPr kumimoji="0" lang="en-GB" sz="1200" b="0" i="0" u="none" strike="noStrike" kern="1200" cap="none" spc="0" normalizeH="0" noProof="0" dirty="0" smtClean="0">
                <a:ln>
                  <a:noFill/>
                </a:ln>
                <a:solidFill>
                  <a:srgbClr val="0070C0"/>
                </a:solidFill>
                <a:effectLst/>
                <a:uLnTx/>
                <a:uFillTx/>
                <a:latin typeface="Calibri"/>
                <a:ea typeface="+mn-ea"/>
                <a:cs typeface="+mn-cs"/>
              </a:rPr>
              <a:t> a third of all food produced ends up in landfill sites where it gives off methane gas as it decomposes.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200" baseline="0" dirty="0" smtClean="0">
                <a:solidFill>
                  <a:srgbClr val="0070C0"/>
                </a:solidFill>
                <a:latin typeface="Calibri"/>
              </a:rPr>
              <a:t>Cheaper foods are ones that are GM/intensively</a:t>
            </a:r>
            <a:r>
              <a:rPr lang="en-GB" sz="1200" dirty="0" smtClean="0">
                <a:solidFill>
                  <a:srgbClr val="0070C0"/>
                </a:solidFill>
                <a:latin typeface="Calibri"/>
              </a:rPr>
              <a:t> farmed</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smtClean="0">
                <a:ln>
                  <a:noFill/>
                </a:ln>
                <a:solidFill>
                  <a:srgbClr val="0070C0"/>
                </a:solidFill>
                <a:effectLst/>
                <a:uLnTx/>
                <a:uFillTx/>
                <a:latin typeface="Calibri"/>
                <a:ea typeface="+mn-ea"/>
                <a:cs typeface="+mn-cs"/>
              </a:rPr>
              <a:t>Best</a:t>
            </a:r>
            <a:r>
              <a:rPr kumimoji="0" lang="en-GB" sz="1200" b="0" i="0" u="none" strike="noStrike" kern="1200" cap="none" spc="0" normalizeH="0" noProof="0" dirty="0" smtClean="0">
                <a:ln>
                  <a:noFill/>
                </a:ln>
                <a:solidFill>
                  <a:srgbClr val="0070C0"/>
                </a:solidFill>
                <a:effectLst/>
                <a:uLnTx/>
                <a:uFillTx/>
                <a:latin typeface="Calibri"/>
                <a:ea typeface="+mn-ea"/>
                <a:cs typeface="+mn-cs"/>
              </a:rPr>
              <a:t> quality protein foods are ones where the welfare of the animals has been considered.</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200" baseline="0" dirty="0" smtClean="0">
                <a:solidFill>
                  <a:srgbClr val="0070C0"/>
                </a:solidFill>
                <a:latin typeface="Calibri"/>
              </a:rPr>
              <a:t>Hydroponic farming is the production of food using specially developed nutrient rich liquids rather than soil.</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noProof="0" dirty="0" smtClean="0">
                <a:ln>
                  <a:noFill/>
                </a:ln>
                <a:solidFill>
                  <a:srgbClr val="0070C0"/>
                </a:solidFill>
                <a:effectLst/>
                <a:uLnTx/>
                <a:uFillTx/>
                <a:latin typeface="Calibri"/>
                <a:ea typeface="+mn-ea"/>
                <a:cs typeface="+mn-cs"/>
              </a:rPr>
              <a:t>Free range farming allows animals to access outdoor areas as part  of their life. </a:t>
            </a:r>
            <a:r>
              <a:rPr lang="en-GB" sz="1200" baseline="0" dirty="0" smtClean="0">
                <a:solidFill>
                  <a:srgbClr val="0070C0"/>
                </a:solidFill>
                <a:latin typeface="Calibri"/>
              </a:rPr>
              <a:t>Increased</a:t>
            </a:r>
            <a:r>
              <a:rPr lang="en-GB" sz="1200" dirty="0" smtClean="0">
                <a:solidFill>
                  <a:srgbClr val="0070C0"/>
                </a:solidFill>
                <a:latin typeface="Calibri"/>
              </a:rPr>
              <a:t> demand for fish stocks has seen stocks diminishing in the wild due to over fishing.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200" dirty="0" smtClean="0">
                <a:solidFill>
                  <a:srgbClr val="0070C0"/>
                </a:solidFill>
                <a:latin typeface="Calibri"/>
              </a:rPr>
              <a:t>Barn reared animals live in an environment similar to intensive farming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200" dirty="0" smtClean="0">
                <a:solidFill>
                  <a:srgbClr val="0070C0"/>
                </a:solidFill>
                <a:latin typeface="Calibri"/>
              </a:rPr>
              <a:t>Under EU law, all foods need to be traceable from field to fork.</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200" dirty="0" smtClean="0">
                <a:solidFill>
                  <a:srgbClr val="0070C0"/>
                </a:solidFill>
                <a:latin typeface="Calibri"/>
              </a:rPr>
              <a:t>Carbon emissions and global climate change affect food and water supplies. Sustainable food production ensures less negative impact on the environment and the farmers.</a:t>
            </a:r>
          </a:p>
        </p:txBody>
      </p:sp>
      <p:sp>
        <p:nvSpPr>
          <p:cNvPr id="6" name="TextBox 5"/>
          <p:cNvSpPr txBox="1"/>
          <p:nvPr/>
        </p:nvSpPr>
        <p:spPr>
          <a:xfrm>
            <a:off x="7575503" y="2448809"/>
            <a:ext cx="1461656" cy="23391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 words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Transportation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Food Miles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Food Origin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Climate Change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Carbon Footprint</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Recycling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Packaging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Landfill</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Food Waste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prstClr val="black"/>
                </a:solidFill>
                <a:latin typeface="Calibri"/>
              </a:rPr>
              <a:t>Sustainability</a:t>
            </a:r>
            <a:endParaRPr kumimoji="0" lang="en-GB" sz="1100" b="0" i="0" u="none" strike="noStrike" kern="1200" cap="none" spc="0" normalizeH="0" baseline="0" noProof="0" dirty="0" smtClean="0">
              <a:ln>
                <a:noFill/>
              </a:ln>
              <a:solidFill>
                <a:prstClr val="black"/>
              </a:solidFill>
              <a:effectLst/>
              <a:uLnTx/>
              <a:uFillTx/>
              <a:latin typeface="Calibri"/>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kumimoji="0" lang="en-GB" sz="11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8" name="TextBox 7"/>
          <p:cNvSpPr txBox="1"/>
          <p:nvPr/>
        </p:nvSpPr>
        <p:spPr>
          <a:xfrm>
            <a:off x="5403903" y="2499908"/>
            <a:ext cx="2095934" cy="18312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Keywords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Traceability</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Field to fork</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Barn reared animals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Organic</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Genetically Modified (GM)</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Free range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Hydroponics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Fish Farms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Intensive</a:t>
            </a:r>
            <a:r>
              <a:rPr kumimoji="0" lang="en-GB" sz="1100" b="0" i="0" u="none" strike="noStrike" kern="1200" cap="none" spc="0" normalizeH="0" noProof="0" dirty="0" smtClean="0">
                <a:ln>
                  <a:noFill/>
                </a:ln>
                <a:solidFill>
                  <a:srgbClr val="FF0000"/>
                </a:solidFill>
                <a:effectLst/>
                <a:uLnTx/>
                <a:uFillTx/>
                <a:latin typeface="Calibri"/>
                <a:ea typeface="+mn-ea"/>
                <a:cs typeface="+mn-cs"/>
              </a:rPr>
              <a:t> farming</a:t>
            </a:r>
            <a:endParaRPr kumimoji="0" lang="en-GB" sz="11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TextBox 8"/>
          <p:cNvSpPr txBox="1"/>
          <p:nvPr/>
        </p:nvSpPr>
        <p:spPr>
          <a:xfrm>
            <a:off x="166255" y="1026482"/>
            <a:ext cx="3013371" cy="18312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Keywords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Homogenised</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Primary and Secondary processing</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Pasteurised</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Skimmed</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Semi skimmed</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Ultra heat treated (UHT)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Sterilised</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Evaporated, </a:t>
            </a: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Condensed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2687070" y="1078751"/>
            <a:ext cx="2050473"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Keywords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Green house gases (GHG’s)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Crop rotation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Fairtrade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Red Tractor</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Climate change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CFC’s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Sustainability of food</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Deforestation</a:t>
            </a:r>
            <a:endParaRPr kumimoji="0" lang="en-GB" sz="1100" b="0" i="0" u="none" strike="noStrike" kern="1200" cap="none" spc="0" normalizeH="0" baseline="0" noProof="0" dirty="0">
              <a:ln>
                <a:noFill/>
              </a:ln>
              <a:solidFill>
                <a:srgbClr val="FF0000"/>
              </a:solidFill>
              <a:effectLst/>
              <a:uLnTx/>
              <a:uFillTx/>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5198865" y="4357111"/>
            <a:ext cx="3948547" cy="2785378"/>
          </a:xfrm>
          <a:prstGeom prst="rect">
            <a:avLst/>
          </a:prstGeom>
          <a:noFill/>
        </p:spPr>
        <p:txBody>
          <a:bodyPr wrap="square" rtlCol="0">
            <a:spAutoFit/>
          </a:bodyPr>
          <a:lstStyle/>
          <a:p>
            <a:pPr>
              <a:defRPr/>
            </a:pPr>
            <a:r>
              <a:rPr lang="en-GB" sz="1400" b="1" u="sng" dirty="0" smtClean="0">
                <a:solidFill>
                  <a:srgbClr val="00B050"/>
                </a:solidFill>
              </a:rPr>
              <a:t>Assessment </a:t>
            </a:r>
            <a:r>
              <a:rPr lang="en-GB" sz="1400" b="1" u="sng" dirty="0">
                <a:solidFill>
                  <a:srgbClr val="00B050"/>
                </a:solidFill>
              </a:rPr>
              <a:t>- </a:t>
            </a:r>
            <a:r>
              <a:rPr lang="en-GB" sz="1400" b="1" u="sng" dirty="0" smtClean="0">
                <a:solidFill>
                  <a:srgbClr val="00B050"/>
                </a:solidFill>
              </a:rPr>
              <a:t>NTT</a:t>
            </a:r>
            <a:endParaRPr kumimoji="0" lang="en-GB" sz="1400" b="1" i="0" u="sng" strike="noStrike" kern="1200" cap="none" spc="0" normalizeH="0" baseline="0" noProof="0" dirty="0" smtClean="0">
              <a:ln>
                <a:noFill/>
              </a:ln>
              <a:solidFill>
                <a:srgbClr val="00B050"/>
              </a:solidFill>
              <a:effectLst/>
              <a:uLnTx/>
              <a:uFillTx/>
              <a:latin typeface="Calibri"/>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Explain what food miles are.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Give two ways that fish stocks can be made more sustainable than intensive farming.</a:t>
            </a:r>
            <a:endParaRPr kumimoji="0" lang="en-GB" sz="1100" b="0" i="0" u="none" strike="noStrike" kern="1200" cap="none" spc="0" normalizeH="0" baseline="0" noProof="0" dirty="0" smtClean="0">
              <a:ln>
                <a:noFill/>
              </a:ln>
              <a:solidFill>
                <a:srgbClr val="00B050"/>
              </a:solidFill>
              <a:effectLst/>
              <a:uLnTx/>
              <a:uFillTx/>
              <a:latin typeface="Calibri"/>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What are the benefits are free range farming&gt;</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Why is it important that the origins of food can be traced?</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What does the flag on the Red Tractor logo mean?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How does Fairtrade support farmers in developing countries?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Which two gases contribute to global warming?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What is the outer skin on the wheat grain called?</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What</a:t>
            </a:r>
            <a:r>
              <a:rPr kumimoji="0" lang="en-GB" sz="1100" b="0" i="0" u="none" strike="noStrike" kern="1200" cap="none" spc="0" normalizeH="0" noProof="0" dirty="0" smtClean="0">
                <a:ln>
                  <a:noFill/>
                </a:ln>
                <a:solidFill>
                  <a:srgbClr val="00B050"/>
                </a:solidFill>
                <a:effectLst/>
                <a:uLnTx/>
                <a:uFillTx/>
                <a:latin typeface="Calibri"/>
                <a:ea typeface="+mn-ea"/>
                <a:cs typeface="+mn-cs"/>
              </a:rPr>
              <a:t> is homogenised milk?</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B050"/>
                </a:solidFill>
                <a:latin typeface="Calibri"/>
              </a:rPr>
              <a:t>What</a:t>
            </a:r>
            <a:r>
              <a:rPr lang="en-GB" sz="1100" dirty="0" smtClean="0">
                <a:solidFill>
                  <a:srgbClr val="00B050"/>
                </a:solidFill>
                <a:latin typeface="Calibri"/>
              </a:rPr>
              <a:t> type of flour is used to make pasta?</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Which vitamins may be lost during irradiation?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How does vacuum packaging differ to MAP?</a:t>
            </a:r>
            <a:endParaRPr kumimoji="0" lang="en-GB" sz="1100" b="0" i="0" u="none" strike="noStrike" kern="1200" cap="none" spc="0" normalizeH="0" baseline="0" noProof="0" dirty="0" smtClean="0">
              <a:ln>
                <a:noFill/>
              </a:ln>
              <a:solidFill>
                <a:srgbClr val="00B050"/>
              </a:solidFill>
              <a:effectLst/>
              <a:uLnTx/>
              <a:uFillTx/>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p:cNvSpPr txBox="1"/>
          <p:nvPr/>
        </p:nvSpPr>
        <p:spPr>
          <a:xfrm>
            <a:off x="6613353" y="1118527"/>
            <a:ext cx="2795699" cy="1323439"/>
          </a:xfrm>
          <a:prstGeom prst="rect">
            <a:avLst/>
          </a:prstGeom>
          <a:noFill/>
        </p:spPr>
        <p:txBody>
          <a:bodyPr wrap="square" rtlCol="0">
            <a:spAutoFit/>
          </a:bodyPr>
          <a:lstStyle/>
          <a:p>
            <a:r>
              <a:rPr lang="en-GB" sz="1400" b="1" u="sng" dirty="0" smtClean="0">
                <a:solidFill>
                  <a:srgbClr val="FF0000"/>
                </a:solidFill>
              </a:rPr>
              <a:t>Keywords</a:t>
            </a:r>
          </a:p>
          <a:p>
            <a:pPr marL="228600" indent="-228600">
              <a:buFont typeface="+mj-lt"/>
              <a:buAutoNum type="arabicPeriod"/>
            </a:pPr>
            <a:r>
              <a:rPr lang="en-GB" sz="1100" dirty="0" smtClean="0">
                <a:solidFill>
                  <a:srgbClr val="FF0000"/>
                </a:solidFill>
              </a:rPr>
              <a:t>Preservation</a:t>
            </a:r>
          </a:p>
          <a:p>
            <a:pPr marL="228600" indent="-228600">
              <a:buFont typeface="+mj-lt"/>
              <a:buAutoNum type="arabicPeriod"/>
            </a:pPr>
            <a:r>
              <a:rPr lang="en-GB" sz="1100" dirty="0" smtClean="0">
                <a:solidFill>
                  <a:srgbClr val="FF0000"/>
                </a:solidFill>
              </a:rPr>
              <a:t>Temperature</a:t>
            </a:r>
          </a:p>
          <a:p>
            <a:pPr marL="228600" indent="-228600">
              <a:buFont typeface="+mj-lt"/>
              <a:buAutoNum type="arabicPeriod"/>
            </a:pPr>
            <a:r>
              <a:rPr lang="en-GB" sz="1100" dirty="0" smtClean="0">
                <a:solidFill>
                  <a:srgbClr val="FF0000"/>
                </a:solidFill>
              </a:rPr>
              <a:t>Drying</a:t>
            </a:r>
          </a:p>
          <a:p>
            <a:pPr marL="228600" indent="-228600">
              <a:buFont typeface="+mj-lt"/>
              <a:buAutoNum type="arabicPeriod"/>
            </a:pPr>
            <a:r>
              <a:rPr lang="en-GB" sz="1100" dirty="0" smtClean="0">
                <a:solidFill>
                  <a:srgbClr val="FF0000"/>
                </a:solidFill>
              </a:rPr>
              <a:t>Chemical Preservation</a:t>
            </a:r>
          </a:p>
          <a:p>
            <a:pPr marL="228600" indent="-228600">
              <a:buFont typeface="+mj-lt"/>
              <a:buAutoNum type="arabicPeriod"/>
            </a:pPr>
            <a:r>
              <a:rPr lang="en-GB" sz="1100" dirty="0" smtClean="0">
                <a:solidFill>
                  <a:srgbClr val="FF0000"/>
                </a:solidFill>
              </a:rPr>
              <a:t>Modified Atmospheric Packaging </a:t>
            </a:r>
          </a:p>
          <a:p>
            <a:pPr marL="228600" indent="-228600">
              <a:buFont typeface="+mj-lt"/>
              <a:buAutoNum type="arabicPeriod"/>
            </a:pPr>
            <a:r>
              <a:rPr lang="en-GB" sz="1100" dirty="0" smtClean="0"/>
              <a:t>Vacuum packaging, Irradiation</a:t>
            </a:r>
            <a:endParaRPr lang="en-GB" sz="1100" dirty="0"/>
          </a:p>
        </p:txBody>
      </p:sp>
      <p:sp>
        <p:nvSpPr>
          <p:cNvPr id="7" name="Rectangle 6"/>
          <p:cNvSpPr/>
          <p:nvPr/>
        </p:nvSpPr>
        <p:spPr>
          <a:xfrm>
            <a:off x="1440874" y="31994"/>
            <a:ext cx="5901912" cy="31709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166255" y="380643"/>
            <a:ext cx="8534400" cy="73788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7342786" y="2510927"/>
            <a:ext cx="1645293" cy="19124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5185034" y="2509837"/>
            <a:ext cx="2096520" cy="186164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a:off x="119231" y="1136392"/>
            <a:ext cx="2373445" cy="154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2560708" y="1146742"/>
            <a:ext cx="2179039" cy="154078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p:cNvSpPr/>
          <p:nvPr/>
        </p:nvSpPr>
        <p:spPr>
          <a:xfrm>
            <a:off x="6596645" y="1214612"/>
            <a:ext cx="2391434" cy="125936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p:cNvSpPr/>
          <p:nvPr/>
        </p:nvSpPr>
        <p:spPr>
          <a:xfrm>
            <a:off x="5185034" y="4408436"/>
            <a:ext cx="3903524" cy="239281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a:off x="111518" y="2671990"/>
            <a:ext cx="5087347" cy="411460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p:cNvSpPr/>
          <p:nvPr/>
        </p:nvSpPr>
        <p:spPr>
          <a:xfrm>
            <a:off x="7517687" y="8256"/>
            <a:ext cx="1304983" cy="2879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TextBox 21"/>
          <p:cNvSpPr txBox="1"/>
          <p:nvPr/>
        </p:nvSpPr>
        <p:spPr>
          <a:xfrm>
            <a:off x="7816310" y="1126"/>
            <a:ext cx="535659" cy="369332"/>
          </a:xfrm>
          <a:prstGeom prst="rect">
            <a:avLst/>
          </a:prstGeom>
          <a:noFill/>
        </p:spPr>
        <p:txBody>
          <a:bodyPr wrap="none" rtlCol="0">
            <a:spAutoFit/>
          </a:bodyPr>
          <a:lstStyle/>
          <a:p>
            <a:r>
              <a:rPr lang="en-GB" b="1" dirty="0" smtClean="0"/>
              <a:t>KS4</a:t>
            </a:r>
            <a:endParaRPr lang="en-GB" b="1" dirty="0"/>
          </a:p>
        </p:txBody>
      </p:sp>
      <p:pic>
        <p:nvPicPr>
          <p:cNvPr id="23" name="Picture 22" descr="The negative development impacts of a “&lt;strong&gt;food&lt;/strong&gt; mile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796" y="1267995"/>
            <a:ext cx="1676241" cy="1100732"/>
          </a:xfrm>
          <a:prstGeom prst="rect">
            <a:avLst/>
          </a:prstGeom>
        </p:spPr>
      </p:pic>
    </p:spTree>
    <p:extLst>
      <p:ext uri="{BB962C8B-B14F-4D97-AF65-F5344CB8AC3E}">
        <p14:creationId xmlns:p14="http://schemas.microsoft.com/office/powerpoint/2010/main" val="258546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2436" y="-13617"/>
            <a:ext cx="7841673" cy="346249"/>
          </a:xfrm>
          <a:prstGeom prst="rect">
            <a:avLst/>
          </a:prstGeom>
          <a:noFill/>
        </p:spPr>
        <p:txBody>
          <a:bodyPr wrap="square" lIns="68580" tIns="34290" rIns="68580" bIns="34290">
            <a:spAutoFit/>
          </a:bodyPr>
          <a:lstStyle/>
          <a:p>
            <a:r>
              <a:rPr lang="en-GB" b="1" u="sng" dirty="0">
                <a:solidFill>
                  <a:prstClr val="black"/>
                </a:solidFill>
              </a:rPr>
              <a:t>AQA Food Preparation &amp; Nutrition Knowledge </a:t>
            </a:r>
            <a:r>
              <a:rPr lang="en-GB" b="1" u="sng" dirty="0" smtClean="0">
                <a:solidFill>
                  <a:prstClr val="black"/>
                </a:solidFill>
              </a:rPr>
              <a:t>Organiser-</a:t>
            </a:r>
            <a:r>
              <a:rPr lang="en-US" sz="1714" dirty="0" smtClean="0">
                <a:ln w="0"/>
                <a:effectLst>
                  <a:outerShdw blurRad="38100" dist="19050" dir="2700000" algn="tl" rotWithShape="0">
                    <a:schemeClr val="dk1">
                      <a:alpha val="40000"/>
                    </a:schemeClr>
                  </a:outerShdw>
                </a:effectLst>
              </a:rPr>
              <a:t>Where </a:t>
            </a:r>
            <a:r>
              <a:rPr lang="en-US" sz="1714" dirty="0">
                <a:ln w="0"/>
                <a:effectLst>
                  <a:outerShdw blurRad="38100" dist="19050" dir="2700000" algn="tl" rotWithShape="0">
                    <a:schemeClr val="dk1">
                      <a:alpha val="40000"/>
                    </a:schemeClr>
                  </a:outerShdw>
                </a:effectLst>
              </a:rPr>
              <a:t>food comes from</a:t>
            </a:r>
          </a:p>
        </p:txBody>
      </p:sp>
      <p:sp>
        <p:nvSpPr>
          <p:cNvPr id="18" name="TextBox 17"/>
          <p:cNvSpPr txBox="1"/>
          <p:nvPr/>
        </p:nvSpPr>
        <p:spPr>
          <a:xfrm>
            <a:off x="2221380" y="355798"/>
            <a:ext cx="1619101" cy="246221"/>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Intensive Farming:</a:t>
            </a:r>
          </a:p>
        </p:txBody>
      </p:sp>
      <p:sp>
        <p:nvSpPr>
          <p:cNvPr id="122" name="TextBox 121"/>
          <p:cNvSpPr txBox="1"/>
          <p:nvPr/>
        </p:nvSpPr>
        <p:spPr>
          <a:xfrm>
            <a:off x="2221380" y="575638"/>
            <a:ext cx="1619101" cy="2730235"/>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Animals and crops are packed closely together</a:t>
            </a:r>
          </a:p>
          <a:p>
            <a:pPr marL="122467" indent="-122467">
              <a:buFont typeface="Arial" panose="020B0604020202020204" pitchFamily="34" charset="0"/>
              <a:buChar char="•"/>
            </a:pPr>
            <a:r>
              <a:rPr lang="en-GB" sz="857" dirty="0"/>
              <a:t>Lots of pesticides are used to prevent crops from becoming unhealthy – this can have a negative effect on the soil</a:t>
            </a:r>
          </a:p>
          <a:p>
            <a:pPr marL="122467" indent="-122467">
              <a:buFont typeface="Arial" panose="020B0604020202020204" pitchFamily="34" charset="0"/>
              <a:buChar char="•"/>
            </a:pPr>
            <a:r>
              <a:rPr lang="en-GB" sz="857" dirty="0"/>
              <a:t>Many animals become sick due to being cramped together, especially battery hens in cages.</a:t>
            </a:r>
          </a:p>
          <a:p>
            <a:pPr marL="122467" indent="-122467">
              <a:buFont typeface="Arial" panose="020B0604020202020204" pitchFamily="34" charset="0"/>
              <a:buChar char="•"/>
            </a:pPr>
            <a:r>
              <a:rPr lang="en-GB" sz="857" dirty="0"/>
              <a:t>Product quality is often lower</a:t>
            </a:r>
          </a:p>
          <a:p>
            <a:pPr marL="122467" indent="-122467">
              <a:buFont typeface="Arial" panose="020B0604020202020204" pitchFamily="34" charset="0"/>
              <a:buChar char="•"/>
            </a:pPr>
            <a:r>
              <a:rPr lang="en-GB" sz="857" dirty="0"/>
              <a:t>Many concerns over the welfare of animals.</a:t>
            </a:r>
          </a:p>
          <a:p>
            <a:pPr marL="122467" indent="-122467">
              <a:buFont typeface="Arial" panose="020B0604020202020204" pitchFamily="34" charset="0"/>
              <a:buChar char="•"/>
            </a:pPr>
            <a:r>
              <a:rPr lang="en-GB" sz="857" dirty="0"/>
              <a:t>Produces a higher quantity of crops or meat / eggs in a shorter amount of time.  Meaning it is more efficient for companies to produce different products.</a:t>
            </a:r>
          </a:p>
          <a:p>
            <a:endParaRPr lang="en-GB" sz="857" dirty="0"/>
          </a:p>
        </p:txBody>
      </p:sp>
      <p:sp>
        <p:nvSpPr>
          <p:cNvPr id="123" name="TextBox 122"/>
          <p:cNvSpPr txBox="1"/>
          <p:nvPr/>
        </p:nvSpPr>
        <p:spPr>
          <a:xfrm>
            <a:off x="5616512" y="355798"/>
            <a:ext cx="1665181" cy="246221"/>
          </a:xfrm>
          <a:prstGeom prst="rect">
            <a:avLst/>
          </a:prstGeom>
          <a:solidFill>
            <a:srgbClr val="FF7C8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Seasonal Foods:</a:t>
            </a:r>
          </a:p>
        </p:txBody>
      </p:sp>
      <p:sp>
        <p:nvSpPr>
          <p:cNvPr id="177" name="TextBox 176"/>
          <p:cNvSpPr txBox="1"/>
          <p:nvPr/>
        </p:nvSpPr>
        <p:spPr>
          <a:xfrm>
            <a:off x="5625229" y="575636"/>
            <a:ext cx="1656464" cy="2686376"/>
          </a:xfrm>
          <a:prstGeom prst="rect">
            <a:avLst/>
          </a:prstGeom>
          <a:noFill/>
          <a:ln>
            <a:solidFill>
              <a:schemeClr val="tx1"/>
            </a:solidFill>
          </a:ln>
        </p:spPr>
        <p:txBody>
          <a:bodyPr wrap="square" rtlCol="0">
            <a:spAutoFit/>
          </a:bodyPr>
          <a:lstStyle/>
          <a:p>
            <a:r>
              <a:rPr lang="en-GB" sz="857" dirty="0"/>
              <a:t>We often take for granted the range of foods available in the supermarket. However lots of foods are often not in season in the UK, meaning they do not grow at that time of year, and are instead imported so that we can buy them. </a:t>
            </a:r>
          </a:p>
          <a:p>
            <a:r>
              <a:rPr lang="en-GB" sz="857" dirty="0"/>
              <a:t>Seasonal foods are foods that are available at specific times of year e.g. cucumber, strawberries and plums in the summer.</a:t>
            </a:r>
          </a:p>
          <a:p>
            <a:r>
              <a:rPr lang="en-GB" sz="857" dirty="0"/>
              <a:t>Buying seasonal foods reduces food miles, supports the local economy, tends to be fresher and taste better.  </a:t>
            </a:r>
          </a:p>
          <a:p>
            <a:r>
              <a:rPr lang="en-GB" sz="786" dirty="0"/>
              <a:t>People often think of fruit and vegetables, but seasonal can also refer to meat and fish.</a:t>
            </a:r>
          </a:p>
          <a:p>
            <a:endParaRPr lang="en-GB" sz="786" dirty="0"/>
          </a:p>
        </p:txBody>
      </p:sp>
      <p:sp>
        <p:nvSpPr>
          <p:cNvPr id="188" name="TextBox 187"/>
          <p:cNvSpPr txBox="1"/>
          <p:nvPr/>
        </p:nvSpPr>
        <p:spPr>
          <a:xfrm>
            <a:off x="2221378" y="3347351"/>
            <a:ext cx="3347126" cy="246221"/>
          </a:xfrm>
          <a:prstGeom prst="rect">
            <a:avLst/>
          </a:prstGeom>
          <a:solidFill>
            <a:srgbClr val="C51DE7"/>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Sustainability of food :</a:t>
            </a:r>
          </a:p>
        </p:txBody>
      </p:sp>
      <p:sp>
        <p:nvSpPr>
          <p:cNvPr id="189" name="TextBox 188"/>
          <p:cNvSpPr txBox="1"/>
          <p:nvPr/>
        </p:nvSpPr>
        <p:spPr>
          <a:xfrm>
            <a:off x="2221378" y="3567191"/>
            <a:ext cx="3347126" cy="3389711"/>
          </a:xfrm>
          <a:prstGeom prst="rect">
            <a:avLst/>
          </a:prstGeom>
          <a:noFill/>
          <a:ln>
            <a:solidFill>
              <a:schemeClr val="tx1"/>
            </a:solidFill>
          </a:ln>
        </p:spPr>
        <p:txBody>
          <a:bodyPr wrap="square" rtlCol="0">
            <a:spAutoFit/>
          </a:bodyPr>
          <a:lstStyle/>
          <a:p>
            <a:r>
              <a:rPr lang="en-GB" sz="857" dirty="0"/>
              <a:t>Food sustainability looks at the impact of producing and consuming food worldwide.  Food being sustainable means that the resources we use, should always be replaceable.  Sustainable food should follow the following principles:</a:t>
            </a:r>
          </a:p>
          <a:p>
            <a:pPr marL="163289" indent="-163289">
              <a:buAutoNum type="arabicPeriod"/>
            </a:pPr>
            <a:r>
              <a:rPr lang="en-GB" sz="857" dirty="0"/>
              <a:t>Aim to be waste free – by reducing food waste and package.  Food should have minimum packaging and where possible be produced from recyclable / recycled material.</a:t>
            </a:r>
          </a:p>
          <a:p>
            <a:pPr marL="163289" indent="-163289">
              <a:buAutoNum type="arabicPeriod"/>
            </a:pPr>
            <a:r>
              <a:rPr lang="en-GB" sz="857" dirty="0"/>
              <a:t>Buy local and seasonal foods – this minimises the energy used in food production, transport, and storage.  It also helps the local economy</a:t>
            </a:r>
          </a:p>
          <a:p>
            <a:pPr marL="163289" indent="-163289">
              <a:buAutoNum type="arabicPeriod"/>
            </a:pPr>
            <a:r>
              <a:rPr lang="en-GB" sz="857" dirty="0"/>
              <a:t>Eating a healthy diet – reducing foods with animal origins.  Meat and dairy products are the largest producers of greenhouse gases in production </a:t>
            </a:r>
          </a:p>
          <a:p>
            <a:pPr marL="163289" indent="-163289">
              <a:buAutoNum type="arabicPeriod"/>
            </a:pPr>
            <a:r>
              <a:rPr lang="en-GB" sz="857" dirty="0"/>
              <a:t>Choosing Fairtrade certified products – this scheme ensures workers are paid fairly </a:t>
            </a:r>
          </a:p>
          <a:p>
            <a:pPr marL="163289" indent="-163289">
              <a:buAutoNum type="arabicPeriod"/>
            </a:pPr>
            <a:r>
              <a:rPr lang="en-GB" sz="857" dirty="0"/>
              <a:t>Only eating fish from sustainable sources – fish certified by the Marine Stewardship Council (MSC) has been caught sustainably. Overfishing is the biggest threat to marine wildlife and their habitats.</a:t>
            </a:r>
          </a:p>
          <a:p>
            <a:pPr marL="163289" indent="-163289">
              <a:buAutoNum type="arabicPeriod"/>
            </a:pPr>
            <a:r>
              <a:rPr lang="en-GB" sz="857" dirty="0"/>
              <a:t>Getting the balance right – cut down on sugar, salt and fat and increase consumption of vegetables. In the UK poor diet is one of the leading health issues, whilst 15% of the world goes hungry.</a:t>
            </a:r>
          </a:p>
          <a:p>
            <a:pPr marL="163289" indent="-163289">
              <a:buAutoNum type="arabicPeriod"/>
            </a:pPr>
            <a:r>
              <a:rPr lang="en-GB" sz="857" dirty="0"/>
              <a:t>Grow your own food – and buy the rest from small local businesses rather than relying on one large supermarket or corporation</a:t>
            </a:r>
          </a:p>
          <a:p>
            <a:pPr marL="122467" indent="-122467">
              <a:buFont typeface="Arial" panose="020B0604020202020204" pitchFamily="34" charset="0"/>
              <a:buChar char="•"/>
            </a:pPr>
            <a:endParaRPr lang="en-GB" sz="857" dirty="0"/>
          </a:p>
        </p:txBody>
      </p:sp>
      <p:sp>
        <p:nvSpPr>
          <p:cNvPr id="192" name="TextBox 191"/>
          <p:cNvSpPr txBox="1"/>
          <p:nvPr/>
        </p:nvSpPr>
        <p:spPr>
          <a:xfrm>
            <a:off x="5625229" y="3347350"/>
            <a:ext cx="1643808" cy="246221"/>
          </a:xfrm>
          <a:prstGeom prst="rect">
            <a:avLst/>
          </a:prstGeom>
          <a:solidFill>
            <a:schemeClr val="accent1">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Food Miles:</a:t>
            </a:r>
          </a:p>
        </p:txBody>
      </p:sp>
      <p:sp>
        <p:nvSpPr>
          <p:cNvPr id="193" name="TextBox 192"/>
          <p:cNvSpPr txBox="1"/>
          <p:nvPr/>
        </p:nvSpPr>
        <p:spPr>
          <a:xfrm>
            <a:off x="5625229" y="3567190"/>
            <a:ext cx="1643808" cy="3257815"/>
          </a:xfrm>
          <a:prstGeom prst="rect">
            <a:avLst/>
          </a:prstGeom>
          <a:noFill/>
          <a:ln>
            <a:solidFill>
              <a:schemeClr val="tx1"/>
            </a:solidFill>
          </a:ln>
        </p:spPr>
        <p:txBody>
          <a:bodyPr wrap="square" rtlCol="0">
            <a:spAutoFit/>
          </a:bodyPr>
          <a:lstStyle/>
          <a:p>
            <a:r>
              <a:rPr lang="en-GB" sz="857" dirty="0"/>
              <a:t>Food miles is a way of calculating how far food has travelled to get to the consumer.  Food miles include everything from farm, to factory, to processing, to supermarket, to consumer. </a:t>
            </a:r>
          </a:p>
          <a:p>
            <a:endParaRPr lang="en-GB" sz="857" dirty="0"/>
          </a:p>
          <a:p>
            <a:r>
              <a:rPr lang="en-GB" sz="857" dirty="0"/>
              <a:t>The higher the food miles of a product, the more carbon emissions and the more harmful to the environment it is. </a:t>
            </a:r>
          </a:p>
          <a:p>
            <a:endParaRPr lang="en-GB" sz="857" dirty="0"/>
          </a:p>
          <a:p>
            <a:r>
              <a:rPr lang="en-GB" sz="857" dirty="0"/>
              <a:t>You can reduce the food miles of products by:</a:t>
            </a:r>
          </a:p>
          <a:p>
            <a:pPr marL="122467" indent="-122467">
              <a:buFont typeface="Arial" panose="020B0604020202020204" pitchFamily="34" charset="0"/>
              <a:buChar char="•"/>
            </a:pPr>
            <a:r>
              <a:rPr lang="en-GB" sz="857" dirty="0"/>
              <a:t>Growing your own food</a:t>
            </a:r>
          </a:p>
          <a:p>
            <a:pPr marL="122467" indent="-122467">
              <a:buFont typeface="Arial" panose="020B0604020202020204" pitchFamily="34" charset="0"/>
              <a:buChar char="•"/>
            </a:pPr>
            <a:r>
              <a:rPr lang="en-GB" sz="857" dirty="0"/>
              <a:t>Buying from local stores and farms</a:t>
            </a:r>
          </a:p>
          <a:p>
            <a:pPr marL="122467" indent="-122467">
              <a:buFont typeface="Arial" panose="020B0604020202020204" pitchFamily="34" charset="0"/>
              <a:buChar char="•"/>
            </a:pPr>
            <a:r>
              <a:rPr lang="en-GB" sz="857" dirty="0"/>
              <a:t>Walk / bike / bus to the store rather than use a car</a:t>
            </a:r>
          </a:p>
          <a:p>
            <a:pPr marL="122467" indent="-122467">
              <a:buFont typeface="Arial" panose="020B0604020202020204" pitchFamily="34" charset="0"/>
              <a:buChar char="•"/>
            </a:pPr>
            <a:r>
              <a:rPr lang="en-GB" sz="857" dirty="0"/>
              <a:t>Compost / recycle waste (reducing food miles to landfill)</a:t>
            </a:r>
          </a:p>
          <a:p>
            <a:pPr marL="122467" indent="-122467">
              <a:buFont typeface="Arial" panose="020B0604020202020204" pitchFamily="34" charset="0"/>
              <a:buChar char="•"/>
            </a:pPr>
            <a:endParaRPr lang="en-GB" sz="857" dirty="0"/>
          </a:p>
        </p:txBody>
      </p:sp>
      <p:sp>
        <p:nvSpPr>
          <p:cNvPr id="194" name="TextBox 193"/>
          <p:cNvSpPr txBox="1"/>
          <p:nvPr/>
        </p:nvSpPr>
        <p:spPr>
          <a:xfrm>
            <a:off x="7386752" y="3347350"/>
            <a:ext cx="1643808" cy="246221"/>
          </a:xfrm>
          <a:prstGeom prst="rect">
            <a:avLst/>
          </a:prstGeom>
          <a:solidFill>
            <a:srgbClr val="FF9933"/>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Food Poverty:</a:t>
            </a:r>
          </a:p>
        </p:txBody>
      </p:sp>
      <p:sp>
        <p:nvSpPr>
          <p:cNvPr id="195" name="TextBox 194"/>
          <p:cNvSpPr txBox="1"/>
          <p:nvPr/>
        </p:nvSpPr>
        <p:spPr>
          <a:xfrm>
            <a:off x="7386752" y="3567190"/>
            <a:ext cx="1643808" cy="3389711"/>
          </a:xfrm>
          <a:prstGeom prst="rect">
            <a:avLst/>
          </a:prstGeom>
          <a:noFill/>
          <a:ln>
            <a:solidFill>
              <a:schemeClr val="tx1"/>
            </a:solidFill>
          </a:ln>
        </p:spPr>
        <p:txBody>
          <a:bodyPr wrap="square" rtlCol="0">
            <a:spAutoFit/>
          </a:bodyPr>
          <a:lstStyle/>
          <a:p>
            <a:r>
              <a:rPr lang="en-GB" sz="857" dirty="0"/>
              <a:t>Food Poverty is when people do not have access to affordable, nutritious, healthy food on a regular basis.  </a:t>
            </a:r>
          </a:p>
          <a:p>
            <a:r>
              <a:rPr lang="en-GB" sz="857" dirty="0"/>
              <a:t>Effects of food poverty include:</a:t>
            </a:r>
          </a:p>
          <a:p>
            <a:pPr marL="122467" indent="-122467">
              <a:buFont typeface="Arial" panose="020B0604020202020204" pitchFamily="34" charset="0"/>
              <a:buChar char="•"/>
            </a:pPr>
            <a:r>
              <a:rPr lang="en-GB" sz="857" dirty="0"/>
              <a:t>Restricted food choice resulting in poor diet</a:t>
            </a:r>
          </a:p>
          <a:p>
            <a:pPr marL="122467" indent="-122467">
              <a:buFont typeface="Arial" panose="020B0604020202020204" pitchFamily="34" charset="0"/>
              <a:buChar char="•"/>
            </a:pPr>
            <a:r>
              <a:rPr lang="en-GB" sz="857" dirty="0"/>
              <a:t>Diet related disease e.g. diabetes, obesity and CHD</a:t>
            </a:r>
          </a:p>
          <a:p>
            <a:pPr marL="122467" indent="-122467">
              <a:buFont typeface="Arial" panose="020B0604020202020204" pitchFamily="34" charset="0"/>
              <a:buChar char="•"/>
            </a:pPr>
            <a:r>
              <a:rPr lang="en-GB" sz="857" dirty="0"/>
              <a:t>Malnutrition </a:t>
            </a:r>
          </a:p>
          <a:p>
            <a:pPr marL="122467" indent="-122467">
              <a:buFont typeface="Arial" panose="020B0604020202020204" pitchFamily="34" charset="0"/>
              <a:buChar char="•"/>
            </a:pPr>
            <a:r>
              <a:rPr lang="en-GB" sz="857" dirty="0"/>
              <a:t>Poor concentration and more health issues in young children especially.</a:t>
            </a:r>
          </a:p>
          <a:p>
            <a:pPr marL="122467" indent="-122467">
              <a:buFont typeface="Arial" panose="020B0604020202020204" pitchFamily="34" charset="0"/>
              <a:buChar char="•"/>
            </a:pPr>
            <a:endParaRPr lang="en-GB" sz="857" dirty="0"/>
          </a:p>
          <a:p>
            <a:r>
              <a:rPr lang="en-GB" sz="857" dirty="0"/>
              <a:t>In the UK there has been a rise in food poverty and a rise in the amount of people who are relying on food banks.  </a:t>
            </a:r>
          </a:p>
          <a:p>
            <a:endParaRPr lang="en-GB" sz="857" dirty="0"/>
          </a:p>
          <a:p>
            <a:r>
              <a:rPr lang="en-GB" sz="857" dirty="0"/>
              <a:t>People can make their money and food go further by; bulk buying, meal planning, using leftovers, comparing prices, batch cooking, checking best before date, </a:t>
            </a:r>
            <a:r>
              <a:rPr lang="en-GB" sz="857" dirty="0" err="1"/>
              <a:t>etc</a:t>
            </a:r>
            <a:endParaRPr lang="en-GB" sz="857" dirty="0"/>
          </a:p>
        </p:txBody>
      </p:sp>
      <p:sp>
        <p:nvSpPr>
          <p:cNvPr id="196" name="TextBox 195"/>
          <p:cNvSpPr txBox="1"/>
          <p:nvPr/>
        </p:nvSpPr>
        <p:spPr>
          <a:xfrm>
            <a:off x="9373" y="0"/>
            <a:ext cx="1583900" cy="246221"/>
          </a:xfrm>
          <a:prstGeom prst="rect">
            <a:avLst/>
          </a:prstGeom>
          <a:solidFill>
            <a:srgbClr val="99FF66"/>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Keywords and definitions:</a:t>
            </a:r>
          </a:p>
        </p:txBody>
      </p:sp>
      <p:sp>
        <p:nvSpPr>
          <p:cNvPr id="250" name="TextBox 249"/>
          <p:cNvSpPr txBox="1"/>
          <p:nvPr/>
        </p:nvSpPr>
        <p:spPr>
          <a:xfrm>
            <a:off x="7921" y="217231"/>
            <a:ext cx="2116191" cy="6874318"/>
          </a:xfrm>
          <a:prstGeom prst="rect">
            <a:avLst/>
          </a:prstGeom>
          <a:noFill/>
          <a:ln>
            <a:solidFill>
              <a:schemeClr val="tx1"/>
            </a:solidFill>
          </a:ln>
        </p:spPr>
        <p:txBody>
          <a:bodyPr wrap="square" rtlCol="0">
            <a:spAutoFit/>
          </a:bodyPr>
          <a:lstStyle/>
          <a:p>
            <a:r>
              <a:rPr lang="en-GB" sz="786" b="1" u="sng" dirty="0"/>
              <a:t>Carbon Footprint: </a:t>
            </a:r>
            <a:r>
              <a:rPr lang="en-GB" sz="714" dirty="0"/>
              <a:t>Carbon footprint is the total amount of Carbon Dioxide and other greenhouse gases that is produced during the entire production process of a product</a:t>
            </a:r>
            <a:endParaRPr lang="en-GB" sz="714" b="1" u="sng" dirty="0"/>
          </a:p>
          <a:p>
            <a:endParaRPr lang="en-GB" sz="786" b="1" u="sng" dirty="0"/>
          </a:p>
          <a:p>
            <a:r>
              <a:rPr lang="en-GB" sz="786" b="1" u="sng" dirty="0"/>
              <a:t>Factory Farming:</a:t>
            </a:r>
            <a:r>
              <a:rPr lang="en-GB" sz="786" dirty="0"/>
              <a:t> </a:t>
            </a:r>
            <a:r>
              <a:rPr lang="en-GB" sz="714" dirty="0"/>
              <a:t>See Intensive Farming</a:t>
            </a:r>
          </a:p>
          <a:p>
            <a:endParaRPr lang="en-GB" sz="786" dirty="0"/>
          </a:p>
          <a:p>
            <a:r>
              <a:rPr lang="en-GB" sz="786" b="1" u="sng" dirty="0"/>
              <a:t>Fairtrade:</a:t>
            </a:r>
            <a:r>
              <a:rPr lang="en-GB" sz="786" dirty="0"/>
              <a:t> </a:t>
            </a:r>
            <a:r>
              <a:rPr lang="en-GB" sz="714" dirty="0"/>
              <a:t>Fairtrade works to ensure better prices, decent working conditions and a fairer deal for farmers in lower economic and developing countries. The Fairtrade logo is put on the packaging of Fairtrade products</a:t>
            </a:r>
            <a:endParaRPr lang="en-GB" sz="714" b="1" u="sng" dirty="0"/>
          </a:p>
          <a:p>
            <a:endParaRPr lang="en-GB" sz="786" b="1" u="sng" dirty="0"/>
          </a:p>
          <a:p>
            <a:r>
              <a:rPr lang="en-GB" sz="786" b="1" u="sng" dirty="0"/>
              <a:t>Farm assured: </a:t>
            </a:r>
            <a:r>
              <a:rPr lang="en-GB" sz="714" dirty="0"/>
              <a:t>Means that farms have met high standards of food safety, hygiene, animal welfare and environmental protection.  The Red Tractor logo (Assured Food Standards) is used in the UK to show that farms have met these standards.  It also means that the product can be traced back to the farm where it was produced</a:t>
            </a:r>
            <a:r>
              <a:rPr lang="en-GB" sz="786" dirty="0"/>
              <a:t>.</a:t>
            </a:r>
            <a:endParaRPr lang="en-GB" sz="786" b="1" u="sng" dirty="0"/>
          </a:p>
          <a:p>
            <a:endParaRPr lang="en-GB" sz="786" b="1" u="sng" dirty="0"/>
          </a:p>
          <a:p>
            <a:r>
              <a:rPr lang="en-GB" sz="786" b="1" u="sng" dirty="0"/>
              <a:t>Free Range:</a:t>
            </a:r>
            <a:r>
              <a:rPr lang="en-GB" sz="786" dirty="0"/>
              <a:t> </a:t>
            </a:r>
            <a:r>
              <a:rPr lang="en-GB" sz="714" dirty="0"/>
              <a:t>associated with the production of meat and eggs.  Means animals are not confined to small spaces all day and do have some time to roam free.</a:t>
            </a:r>
          </a:p>
          <a:p>
            <a:endParaRPr lang="en-GB" sz="786" b="1" u="sng" dirty="0"/>
          </a:p>
          <a:p>
            <a:r>
              <a:rPr lang="en-GB" sz="786" b="1" u="sng" dirty="0"/>
              <a:t>Food Bank</a:t>
            </a:r>
            <a:r>
              <a:rPr lang="en-GB" sz="786" dirty="0"/>
              <a:t>: </a:t>
            </a:r>
            <a:r>
              <a:rPr lang="en-GB" sz="714" dirty="0"/>
              <a:t>some families do not have access to healthy nutritious foods on a regular basis, a food bank is a service that provides these families with foods if they are not able to afford it themselves. It is however only a short term solution.</a:t>
            </a:r>
          </a:p>
          <a:p>
            <a:endParaRPr lang="en-GB" sz="786" b="1" u="sng" dirty="0"/>
          </a:p>
          <a:p>
            <a:r>
              <a:rPr lang="en-GB" sz="786" b="1" u="sng" dirty="0"/>
              <a:t>Food Provenance:</a:t>
            </a:r>
            <a:r>
              <a:rPr lang="en-GB" sz="786" dirty="0"/>
              <a:t> </a:t>
            </a:r>
            <a:r>
              <a:rPr lang="en-GB" sz="714" dirty="0"/>
              <a:t>The place where food originates i.e. where it is grown, raised, reared or caught</a:t>
            </a:r>
            <a:endParaRPr lang="en-GB" sz="714" b="1" u="sng" dirty="0"/>
          </a:p>
          <a:p>
            <a:endParaRPr lang="en-GB" sz="786" b="1" u="sng" dirty="0"/>
          </a:p>
          <a:p>
            <a:r>
              <a:rPr lang="en-GB" sz="786" b="1" u="sng" dirty="0"/>
              <a:t>Food Security:</a:t>
            </a:r>
            <a:r>
              <a:rPr lang="en-GB" sz="786" dirty="0"/>
              <a:t> </a:t>
            </a:r>
            <a:r>
              <a:rPr lang="en-GB" sz="714" dirty="0"/>
              <a:t>When all people at all times have access to sufficient, safe, nutritious food to maintain a healthy and active lifestyle</a:t>
            </a:r>
            <a:endParaRPr lang="en-GB" sz="714" b="1" u="sng" dirty="0"/>
          </a:p>
          <a:p>
            <a:endParaRPr lang="en-GB" sz="786" b="1" dirty="0"/>
          </a:p>
          <a:p>
            <a:r>
              <a:rPr lang="en-GB" sz="786" b="1" u="sng" dirty="0"/>
              <a:t>GM Foods: </a:t>
            </a:r>
            <a:r>
              <a:rPr lang="en-GB" sz="714" dirty="0"/>
              <a:t>Genetically Modified or GM foods pinpoint the gene that has a desired outcome, extracting it and copying it into another organism. It is currently used in crops such as tomatoes and maize, and may be used in animals in the future.</a:t>
            </a:r>
            <a:endParaRPr lang="en-GB" sz="714" b="1" u="sng" dirty="0"/>
          </a:p>
          <a:p>
            <a:endParaRPr lang="en-GB" sz="786" b="1" u="sng" dirty="0"/>
          </a:p>
          <a:p>
            <a:r>
              <a:rPr lang="en-GB" sz="786" b="1" u="sng" dirty="0"/>
              <a:t>Intensive Farming:</a:t>
            </a:r>
            <a:r>
              <a:rPr lang="en-GB" sz="786" dirty="0"/>
              <a:t> </a:t>
            </a:r>
            <a:r>
              <a:rPr lang="en-GB" sz="714" dirty="0"/>
              <a:t>Producing as much food as possible over a small amount of space to yield high profits.  Sometimes called Factory Farming</a:t>
            </a:r>
            <a:r>
              <a:rPr lang="en-GB" sz="786" dirty="0"/>
              <a:t>.</a:t>
            </a:r>
          </a:p>
          <a:p>
            <a:endParaRPr lang="en-GB" sz="786" dirty="0"/>
          </a:p>
          <a:p>
            <a:r>
              <a:rPr lang="en-GB" sz="786" b="1" u="sng" dirty="0"/>
              <a:t>Malnutrition:</a:t>
            </a:r>
            <a:r>
              <a:rPr lang="en-GB" sz="786" dirty="0"/>
              <a:t> </a:t>
            </a:r>
            <a:r>
              <a:rPr lang="en-GB" sz="714" dirty="0"/>
              <a:t>not getting enough of the needed nutrients due to poor diet.  </a:t>
            </a:r>
            <a:endParaRPr lang="en-GB" sz="714" b="1" u="sng" dirty="0"/>
          </a:p>
          <a:p>
            <a:endParaRPr lang="en-GB" sz="786" b="1" u="sng" dirty="0"/>
          </a:p>
          <a:p>
            <a:r>
              <a:rPr lang="en-GB" sz="786" b="1" u="sng" dirty="0"/>
              <a:t>Organic Farming: </a:t>
            </a:r>
            <a:r>
              <a:rPr lang="en-GB" sz="714" dirty="0"/>
              <a:t>produces food without the use of herbicides, fertilisers, pesticides.  Also means foods are free from GM foods and most additives.</a:t>
            </a:r>
          </a:p>
          <a:p>
            <a:endParaRPr lang="en-GB" sz="786" b="1" u="sng" dirty="0"/>
          </a:p>
          <a:p>
            <a:r>
              <a:rPr lang="en-GB" sz="786" b="1" u="sng" dirty="0"/>
              <a:t>Yield:</a:t>
            </a:r>
            <a:r>
              <a:rPr lang="en-GB" sz="786" dirty="0"/>
              <a:t> </a:t>
            </a:r>
            <a:r>
              <a:rPr lang="en-GB" sz="714" dirty="0"/>
              <a:t>How much meat / eggs / crops are produced at any given time.</a:t>
            </a:r>
            <a:endParaRPr lang="en-GB" sz="714" b="1" u="sng" dirty="0"/>
          </a:p>
        </p:txBody>
      </p:sp>
      <p:sp>
        <p:nvSpPr>
          <p:cNvPr id="119" name="TextBox 118"/>
          <p:cNvSpPr txBox="1"/>
          <p:nvPr/>
        </p:nvSpPr>
        <p:spPr>
          <a:xfrm>
            <a:off x="3886561" y="355798"/>
            <a:ext cx="1619101" cy="246221"/>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Organic Farming:</a:t>
            </a:r>
          </a:p>
        </p:txBody>
      </p:sp>
      <p:sp>
        <p:nvSpPr>
          <p:cNvPr id="120" name="TextBox 119"/>
          <p:cNvSpPr txBox="1"/>
          <p:nvPr/>
        </p:nvSpPr>
        <p:spPr>
          <a:xfrm>
            <a:off x="3886561" y="575638"/>
            <a:ext cx="1619101" cy="1675074"/>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Generally higher quality food – some believe this results in greater nutritional benefits</a:t>
            </a:r>
          </a:p>
          <a:p>
            <a:pPr marL="122467" indent="-122467">
              <a:buFont typeface="Arial" panose="020B0604020202020204" pitchFamily="34" charset="0"/>
              <a:buChar char="•"/>
            </a:pPr>
            <a:r>
              <a:rPr lang="en-GB" sz="857" dirty="0"/>
              <a:t>Many people believe it tastes better</a:t>
            </a:r>
          </a:p>
          <a:p>
            <a:pPr marL="122467" indent="-122467">
              <a:buFont typeface="Arial" panose="020B0604020202020204" pitchFamily="34" charset="0"/>
              <a:buChar char="•"/>
            </a:pPr>
            <a:r>
              <a:rPr lang="en-GB" sz="857" dirty="0"/>
              <a:t>Better welfare for animals</a:t>
            </a:r>
          </a:p>
          <a:p>
            <a:pPr marL="122467" indent="-122467">
              <a:buFont typeface="Arial" panose="020B0604020202020204" pitchFamily="34" charset="0"/>
              <a:buChar char="•"/>
            </a:pPr>
            <a:r>
              <a:rPr lang="en-GB" sz="857" dirty="0"/>
              <a:t>More expensive as yield is smaller and takes longer to produce</a:t>
            </a:r>
          </a:p>
          <a:p>
            <a:pPr marL="122467" indent="-122467">
              <a:buFont typeface="Arial" panose="020B0604020202020204" pitchFamily="34" charset="0"/>
              <a:buChar char="•"/>
            </a:pPr>
            <a:r>
              <a:rPr lang="en-GB" sz="857" dirty="0"/>
              <a:t>Less ethical concerns</a:t>
            </a:r>
          </a:p>
          <a:p>
            <a:pPr marL="122467" indent="-122467">
              <a:buFont typeface="Arial" panose="020B0604020202020204" pitchFamily="34" charset="0"/>
              <a:buChar char="•"/>
            </a:pPr>
            <a:r>
              <a:rPr lang="en-GB" sz="857" dirty="0"/>
              <a:t>Relies on crop rotation to preserve the soil</a:t>
            </a:r>
          </a:p>
        </p:txBody>
      </p:sp>
      <p:pic>
        <p:nvPicPr>
          <p:cNvPr id="3" name="Picture 2"/>
          <p:cNvPicPr>
            <a:picLocks noChangeAspect="1"/>
          </p:cNvPicPr>
          <p:nvPr/>
        </p:nvPicPr>
        <p:blipFill rotWithShape="1">
          <a:blip r:embed="rId2"/>
          <a:srcRect l="3398" t="2650" r="3939" b="4022"/>
          <a:stretch/>
        </p:blipFill>
        <p:spPr>
          <a:xfrm>
            <a:off x="3894942" y="2272487"/>
            <a:ext cx="547949" cy="653694"/>
          </a:xfrm>
          <a:prstGeom prst="rect">
            <a:avLst/>
          </a:prstGeom>
        </p:spPr>
      </p:pic>
      <p:pic>
        <p:nvPicPr>
          <p:cNvPr id="5" name="Picture 4"/>
          <p:cNvPicPr>
            <a:picLocks noChangeAspect="1"/>
          </p:cNvPicPr>
          <p:nvPr/>
        </p:nvPicPr>
        <p:blipFill>
          <a:blip r:embed="rId3"/>
          <a:stretch>
            <a:fillRect/>
          </a:stretch>
        </p:blipFill>
        <p:spPr>
          <a:xfrm>
            <a:off x="4442891" y="2678254"/>
            <a:ext cx="639694" cy="631203"/>
          </a:xfrm>
          <a:prstGeom prst="rect">
            <a:avLst/>
          </a:prstGeom>
        </p:spPr>
      </p:pic>
      <p:pic>
        <p:nvPicPr>
          <p:cNvPr id="6" name="Picture 5"/>
          <p:cNvPicPr>
            <a:picLocks noChangeAspect="1"/>
          </p:cNvPicPr>
          <p:nvPr/>
        </p:nvPicPr>
        <p:blipFill>
          <a:blip r:embed="rId4"/>
          <a:stretch>
            <a:fillRect/>
          </a:stretch>
        </p:blipFill>
        <p:spPr>
          <a:xfrm>
            <a:off x="4990840" y="2265241"/>
            <a:ext cx="514821" cy="555340"/>
          </a:xfrm>
          <a:prstGeom prst="rect">
            <a:avLst/>
          </a:prstGeom>
        </p:spPr>
      </p:pic>
      <p:sp>
        <p:nvSpPr>
          <p:cNvPr id="124" name="TextBox 123"/>
          <p:cNvSpPr txBox="1"/>
          <p:nvPr/>
        </p:nvSpPr>
        <p:spPr>
          <a:xfrm>
            <a:off x="7365379" y="355796"/>
            <a:ext cx="1665181" cy="246221"/>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GM Foods:</a:t>
            </a:r>
          </a:p>
        </p:txBody>
      </p:sp>
      <p:sp>
        <p:nvSpPr>
          <p:cNvPr id="125" name="TextBox 124"/>
          <p:cNvSpPr txBox="1"/>
          <p:nvPr/>
        </p:nvSpPr>
        <p:spPr>
          <a:xfrm>
            <a:off x="7365378" y="575635"/>
            <a:ext cx="1665181" cy="2730235"/>
          </a:xfrm>
          <a:prstGeom prst="rect">
            <a:avLst/>
          </a:prstGeom>
          <a:noFill/>
          <a:ln>
            <a:solidFill>
              <a:schemeClr val="tx1"/>
            </a:solidFill>
          </a:ln>
        </p:spPr>
        <p:txBody>
          <a:bodyPr wrap="square" rtlCol="0">
            <a:spAutoFit/>
          </a:bodyPr>
          <a:lstStyle/>
          <a:p>
            <a:r>
              <a:rPr lang="en-GB" sz="857" b="1" u="sng" dirty="0"/>
              <a:t>Advantages:</a:t>
            </a:r>
          </a:p>
          <a:p>
            <a:pPr marL="122467" indent="-122467">
              <a:buFont typeface="Arial" panose="020B0604020202020204" pitchFamily="34" charset="0"/>
              <a:buChar char="•"/>
            </a:pPr>
            <a:r>
              <a:rPr lang="en-GB" sz="857" dirty="0"/>
              <a:t>Can increase yield</a:t>
            </a:r>
          </a:p>
          <a:p>
            <a:pPr marL="122467" indent="-122467">
              <a:buFont typeface="Arial" panose="020B0604020202020204" pitchFamily="34" charset="0"/>
              <a:buChar char="•"/>
            </a:pPr>
            <a:r>
              <a:rPr lang="en-GB" sz="857" dirty="0"/>
              <a:t>Crops are resistant to diseases</a:t>
            </a:r>
          </a:p>
          <a:p>
            <a:pPr marL="122467" indent="-122467">
              <a:buFont typeface="Arial" panose="020B0604020202020204" pitchFamily="34" charset="0"/>
              <a:buChar char="•"/>
            </a:pPr>
            <a:r>
              <a:rPr lang="en-GB" sz="857" dirty="0"/>
              <a:t>Plants can grow in harsher environments</a:t>
            </a:r>
          </a:p>
          <a:p>
            <a:pPr marL="122467" indent="-122467">
              <a:buFont typeface="Arial" panose="020B0604020202020204" pitchFamily="34" charset="0"/>
              <a:buChar char="•"/>
            </a:pPr>
            <a:r>
              <a:rPr lang="en-GB" sz="857" dirty="0"/>
              <a:t>Cheaper </a:t>
            </a:r>
          </a:p>
          <a:p>
            <a:pPr marL="122467" indent="-122467">
              <a:buFont typeface="Arial" panose="020B0604020202020204" pitchFamily="34" charset="0"/>
              <a:buChar char="•"/>
            </a:pPr>
            <a:r>
              <a:rPr lang="en-GB" sz="857" dirty="0"/>
              <a:t>Longer shelf life</a:t>
            </a:r>
          </a:p>
          <a:p>
            <a:endParaRPr lang="en-GB" sz="857" b="1" u="sng" dirty="0"/>
          </a:p>
          <a:p>
            <a:r>
              <a:rPr lang="en-GB" sz="857" b="1" u="sng" dirty="0"/>
              <a:t>Disadvantages:</a:t>
            </a:r>
          </a:p>
          <a:p>
            <a:pPr marL="122467" indent="-122467">
              <a:buFont typeface="Arial" panose="020B0604020202020204" pitchFamily="34" charset="0"/>
              <a:buChar char="•"/>
            </a:pPr>
            <a:r>
              <a:rPr lang="en-GB" sz="857" dirty="0"/>
              <a:t>Altering DNA is controversial – some people feel it is tampering with nature</a:t>
            </a:r>
          </a:p>
          <a:p>
            <a:pPr marL="122467" indent="-122467">
              <a:buFont typeface="Arial" panose="020B0604020202020204" pitchFamily="34" charset="0"/>
              <a:buChar char="•"/>
            </a:pPr>
            <a:r>
              <a:rPr lang="en-GB" sz="857" dirty="0"/>
              <a:t>GM food and labelling is not always clear, so you cannot always tell if you are eating GM foods</a:t>
            </a:r>
          </a:p>
          <a:p>
            <a:pPr marL="122467" indent="-122467">
              <a:buFont typeface="Arial" panose="020B0604020202020204" pitchFamily="34" charset="0"/>
              <a:buChar char="•"/>
            </a:pPr>
            <a:r>
              <a:rPr lang="en-GB" sz="857" dirty="0"/>
              <a:t>May lead to new allergy outbreaks</a:t>
            </a:r>
          </a:p>
          <a:p>
            <a:pPr marL="122467" indent="-122467">
              <a:buFont typeface="Arial" panose="020B0604020202020204" pitchFamily="34" charset="0"/>
              <a:buChar char="•"/>
            </a:pPr>
            <a:r>
              <a:rPr lang="en-GB" sz="857" dirty="0"/>
              <a:t>Cross-pollination, leading to a mix of GM and non GM crops</a:t>
            </a:r>
          </a:p>
        </p:txBody>
      </p:sp>
    </p:spTree>
    <p:extLst>
      <p:ext uri="{BB962C8B-B14F-4D97-AF65-F5344CB8AC3E}">
        <p14:creationId xmlns:p14="http://schemas.microsoft.com/office/powerpoint/2010/main" val="22491017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94624" y="3293"/>
            <a:ext cx="5336258" cy="623248"/>
          </a:xfrm>
          <a:prstGeom prst="rect">
            <a:avLst/>
          </a:prstGeom>
          <a:noFill/>
        </p:spPr>
        <p:txBody>
          <a:bodyPr wrap="square" lIns="68580" tIns="34290" rIns="68580" bIns="34290">
            <a:spAutoFit/>
          </a:bodyPr>
          <a:lstStyle/>
          <a:p>
            <a:r>
              <a:rPr lang="en-GB" b="1" u="sng" dirty="0" smtClean="0">
                <a:solidFill>
                  <a:prstClr val="black"/>
                </a:solidFill>
              </a:rPr>
              <a:t> AQA </a:t>
            </a:r>
            <a:r>
              <a:rPr lang="en-GB" b="1" u="sng" dirty="0">
                <a:solidFill>
                  <a:prstClr val="black"/>
                </a:solidFill>
              </a:rPr>
              <a:t>Food Preparation &amp; Nutrition Knowledge Organiser</a:t>
            </a:r>
            <a:r>
              <a:rPr lang="en-US" sz="1714" dirty="0" smtClean="0">
                <a:ln w="0"/>
                <a:effectLst>
                  <a:outerShdw blurRad="38100" dist="19050" dir="2700000" algn="tl" rotWithShape="0">
                    <a:schemeClr val="dk1">
                      <a:alpha val="40000"/>
                    </a:schemeClr>
                  </a:outerShdw>
                </a:effectLst>
              </a:rPr>
              <a:t> </a:t>
            </a:r>
            <a:r>
              <a:rPr lang="en-US" sz="1714" dirty="0">
                <a:ln w="0"/>
                <a:effectLst>
                  <a:outerShdw blurRad="38100" dist="19050" dir="2700000" algn="tl" rotWithShape="0">
                    <a:schemeClr val="dk1">
                      <a:alpha val="40000"/>
                    </a:schemeClr>
                  </a:outerShdw>
                </a:effectLst>
              </a:rPr>
              <a:t>-  Macro-Nutrients</a:t>
            </a:r>
          </a:p>
        </p:txBody>
      </p:sp>
      <p:sp>
        <p:nvSpPr>
          <p:cNvPr id="18" name="TextBox 17"/>
          <p:cNvSpPr txBox="1"/>
          <p:nvPr/>
        </p:nvSpPr>
        <p:spPr>
          <a:xfrm>
            <a:off x="2221379" y="355798"/>
            <a:ext cx="3325124" cy="246221"/>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Carbohydrates:</a:t>
            </a:r>
          </a:p>
        </p:txBody>
      </p:sp>
      <p:grpSp>
        <p:nvGrpSpPr>
          <p:cNvPr id="121" name="Group 120"/>
          <p:cNvGrpSpPr/>
          <p:nvPr/>
        </p:nvGrpSpPr>
        <p:grpSpPr>
          <a:xfrm>
            <a:off x="2328820" y="1695466"/>
            <a:ext cx="3121692" cy="1530146"/>
            <a:chOff x="-2447078" y="3011112"/>
            <a:chExt cx="4370369" cy="2142204"/>
          </a:xfrm>
        </p:grpSpPr>
        <p:grpSp>
          <p:nvGrpSpPr>
            <p:cNvPr id="2" name="Group 1"/>
            <p:cNvGrpSpPr/>
            <p:nvPr/>
          </p:nvGrpSpPr>
          <p:grpSpPr>
            <a:xfrm>
              <a:off x="-2447078" y="3011112"/>
              <a:ext cx="4370369" cy="2142204"/>
              <a:chOff x="3292400" y="2172014"/>
              <a:chExt cx="4370369" cy="2142204"/>
            </a:xfrm>
          </p:grpSpPr>
          <p:cxnSp>
            <p:nvCxnSpPr>
              <p:cNvPr id="68" name="Straight Connector 67"/>
              <p:cNvCxnSpPr>
                <a:stCxn id="70" idx="0"/>
                <a:endCxn id="77" idx="2"/>
              </p:cNvCxnSpPr>
              <p:nvPr/>
            </p:nvCxnSpPr>
            <p:spPr>
              <a:xfrm flipH="1">
                <a:off x="3851785" y="3290518"/>
                <a:ext cx="20884" cy="633067"/>
              </a:xfrm>
              <a:prstGeom prst="line">
                <a:avLst/>
              </a:prstGeom>
            </p:spPr>
            <p:style>
              <a:lnRef idx="1">
                <a:schemeClr val="dk1"/>
              </a:lnRef>
              <a:fillRef idx="0">
                <a:schemeClr val="dk1"/>
              </a:fillRef>
              <a:effectRef idx="0">
                <a:schemeClr val="dk1"/>
              </a:effectRef>
              <a:fontRef idx="minor">
                <a:schemeClr val="tx1"/>
              </a:fontRef>
            </p:style>
          </p:cxnSp>
          <p:sp>
            <p:nvSpPr>
              <p:cNvPr id="69" name="TextBox 68"/>
              <p:cNvSpPr txBox="1"/>
              <p:nvPr/>
            </p:nvSpPr>
            <p:spPr>
              <a:xfrm>
                <a:off x="3395665" y="2659525"/>
                <a:ext cx="2039141" cy="52909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714" u="sng" dirty="0"/>
                  <a:t>Complex Carbohydrates:</a:t>
                </a:r>
              </a:p>
              <a:p>
                <a:pPr algn="ctr"/>
                <a:r>
                  <a:rPr lang="en-GB" sz="571" dirty="0"/>
                  <a:t>Take longer to break down – give us slow release energy</a:t>
                </a:r>
              </a:p>
            </p:txBody>
          </p:sp>
          <p:sp>
            <p:nvSpPr>
              <p:cNvPr id="70" name="Rectangle 69"/>
              <p:cNvSpPr/>
              <p:nvPr/>
            </p:nvSpPr>
            <p:spPr>
              <a:xfrm>
                <a:off x="3308755" y="3290518"/>
                <a:ext cx="1127828" cy="3133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714"/>
              </a:p>
            </p:txBody>
          </p:sp>
          <p:cxnSp>
            <p:nvCxnSpPr>
              <p:cNvPr id="71" name="Straight Connector 70"/>
              <p:cNvCxnSpPr>
                <a:stCxn id="101" idx="0"/>
                <a:endCxn id="76" idx="2"/>
              </p:cNvCxnSpPr>
              <p:nvPr/>
            </p:nvCxnSpPr>
            <p:spPr>
              <a:xfrm flipH="1">
                <a:off x="4983048" y="3273894"/>
                <a:ext cx="5732" cy="649691"/>
              </a:xfrm>
              <a:prstGeom prst="line">
                <a:avLst/>
              </a:prstGeom>
            </p:spPr>
            <p:style>
              <a:lnRef idx="1">
                <a:schemeClr val="dk1"/>
              </a:lnRef>
              <a:fillRef idx="0">
                <a:schemeClr val="dk1"/>
              </a:fillRef>
              <a:effectRef idx="0">
                <a:schemeClr val="dk1"/>
              </a:effectRef>
              <a:fontRef idx="minor">
                <a:schemeClr val="tx1"/>
              </a:fontRef>
            </p:style>
          </p:cxnSp>
          <p:cxnSp>
            <p:nvCxnSpPr>
              <p:cNvPr id="72" name="Straight Connector 71"/>
              <p:cNvCxnSpPr>
                <a:stCxn id="69" idx="2"/>
                <a:endCxn id="70" idx="0"/>
              </p:cNvCxnSpPr>
              <p:nvPr/>
            </p:nvCxnSpPr>
            <p:spPr>
              <a:xfrm flipH="1">
                <a:off x="3872669" y="3151968"/>
                <a:ext cx="542567" cy="138550"/>
              </a:xfrm>
              <a:prstGeom prst="line">
                <a:avLst/>
              </a:prstGeom>
            </p:spPr>
            <p:style>
              <a:lnRef idx="1">
                <a:schemeClr val="dk1"/>
              </a:lnRef>
              <a:fillRef idx="0">
                <a:schemeClr val="dk1"/>
              </a:fillRef>
              <a:effectRef idx="0">
                <a:schemeClr val="dk1"/>
              </a:effectRef>
              <a:fontRef idx="minor">
                <a:schemeClr val="tx1"/>
              </a:fontRef>
            </p:style>
          </p:cxnSp>
          <p:cxnSp>
            <p:nvCxnSpPr>
              <p:cNvPr id="73" name="Straight Connector 72"/>
              <p:cNvCxnSpPr>
                <a:stCxn id="75" idx="0"/>
                <a:endCxn id="69" idx="2"/>
              </p:cNvCxnSpPr>
              <p:nvPr/>
            </p:nvCxnSpPr>
            <p:spPr>
              <a:xfrm flipH="1" flipV="1">
                <a:off x="4415236" y="3151968"/>
                <a:ext cx="563287" cy="138550"/>
              </a:xfrm>
              <a:prstGeom prst="line">
                <a:avLst/>
              </a:prstGeom>
            </p:spPr>
            <p:style>
              <a:lnRef idx="1">
                <a:schemeClr val="dk1"/>
              </a:lnRef>
              <a:fillRef idx="0">
                <a:schemeClr val="dk1"/>
              </a:fillRef>
              <a:effectRef idx="0">
                <a:schemeClr val="dk1"/>
              </a:effectRef>
              <a:fontRef idx="minor">
                <a:schemeClr val="tx1"/>
              </a:fontRef>
            </p:style>
          </p:cxnSp>
          <p:sp>
            <p:nvSpPr>
              <p:cNvPr id="74" name="TextBox 73"/>
              <p:cNvSpPr txBox="1"/>
              <p:nvPr/>
            </p:nvSpPr>
            <p:spPr>
              <a:xfrm>
                <a:off x="5708188" y="2646477"/>
                <a:ext cx="1860622" cy="52909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714" u="sng" dirty="0"/>
                  <a:t>Simple Carbohydrates:</a:t>
                </a:r>
              </a:p>
              <a:p>
                <a:pPr algn="ctr"/>
                <a:r>
                  <a:rPr lang="en-GB" sz="571" dirty="0"/>
                  <a:t>Fast release energy – have less nutrient value</a:t>
                </a:r>
              </a:p>
            </p:txBody>
          </p:sp>
          <p:sp>
            <p:nvSpPr>
              <p:cNvPr id="75" name="Rectangle 74"/>
              <p:cNvSpPr/>
              <p:nvPr/>
            </p:nvSpPr>
            <p:spPr>
              <a:xfrm>
                <a:off x="4512694" y="3290518"/>
                <a:ext cx="931657" cy="3133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714"/>
              </a:p>
            </p:txBody>
          </p:sp>
          <p:sp>
            <p:nvSpPr>
              <p:cNvPr id="76" name="Rectangle 75"/>
              <p:cNvSpPr/>
              <p:nvPr/>
            </p:nvSpPr>
            <p:spPr>
              <a:xfrm>
                <a:off x="4521745" y="3690706"/>
                <a:ext cx="922606" cy="2328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643"/>
              </a:p>
            </p:txBody>
          </p:sp>
          <p:sp>
            <p:nvSpPr>
              <p:cNvPr id="77" name="Rectangle 76"/>
              <p:cNvSpPr/>
              <p:nvPr/>
            </p:nvSpPr>
            <p:spPr>
              <a:xfrm>
                <a:off x="3292400" y="3690706"/>
                <a:ext cx="1118770" cy="2328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643"/>
              </a:p>
            </p:txBody>
          </p:sp>
          <p:sp>
            <p:nvSpPr>
              <p:cNvPr id="78" name="Rectangle 77"/>
              <p:cNvSpPr/>
              <p:nvPr/>
            </p:nvSpPr>
            <p:spPr>
              <a:xfrm>
                <a:off x="5637280" y="3296038"/>
                <a:ext cx="940885" cy="3067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714"/>
              </a:p>
            </p:txBody>
          </p:sp>
          <p:cxnSp>
            <p:nvCxnSpPr>
              <p:cNvPr id="79" name="Straight Connector 78"/>
              <p:cNvCxnSpPr>
                <a:endCxn id="106" idx="0"/>
              </p:cNvCxnSpPr>
              <p:nvPr/>
            </p:nvCxnSpPr>
            <p:spPr>
              <a:xfrm flipH="1">
                <a:off x="6079639" y="3611385"/>
                <a:ext cx="14064" cy="346059"/>
              </a:xfrm>
              <a:prstGeom prst="line">
                <a:avLst/>
              </a:prstGeom>
            </p:spPr>
            <p:style>
              <a:lnRef idx="1">
                <a:schemeClr val="dk1"/>
              </a:lnRef>
              <a:fillRef idx="0">
                <a:schemeClr val="dk1"/>
              </a:fillRef>
              <a:effectRef idx="0">
                <a:schemeClr val="dk1"/>
              </a:effectRef>
              <a:fontRef idx="minor">
                <a:schemeClr val="tx1"/>
              </a:fontRef>
            </p:style>
          </p:cxnSp>
          <p:sp>
            <p:nvSpPr>
              <p:cNvPr id="80" name="Rectangle 79"/>
              <p:cNvSpPr/>
              <p:nvPr/>
            </p:nvSpPr>
            <p:spPr>
              <a:xfrm>
                <a:off x="6634124" y="3292920"/>
                <a:ext cx="934687" cy="3109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714"/>
              </a:p>
            </p:txBody>
          </p:sp>
          <p:sp>
            <p:nvSpPr>
              <p:cNvPr id="81" name="Rectangle 80"/>
              <p:cNvSpPr/>
              <p:nvPr/>
            </p:nvSpPr>
            <p:spPr>
              <a:xfrm>
                <a:off x="5509183" y="3693023"/>
                <a:ext cx="436898" cy="21420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643"/>
              </a:p>
            </p:txBody>
          </p:sp>
          <p:sp>
            <p:nvSpPr>
              <p:cNvPr id="82" name="Rectangle 81"/>
              <p:cNvSpPr/>
              <p:nvPr/>
            </p:nvSpPr>
            <p:spPr>
              <a:xfrm>
                <a:off x="5863327" y="3978013"/>
                <a:ext cx="452493" cy="2258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643"/>
              </a:p>
            </p:txBody>
          </p:sp>
          <p:sp>
            <p:nvSpPr>
              <p:cNvPr id="83" name="Rectangle 82"/>
              <p:cNvSpPr/>
              <p:nvPr/>
            </p:nvSpPr>
            <p:spPr>
              <a:xfrm>
                <a:off x="6217356" y="3709646"/>
                <a:ext cx="449498" cy="2139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643"/>
              </a:p>
            </p:txBody>
          </p:sp>
          <p:sp>
            <p:nvSpPr>
              <p:cNvPr id="84" name="Rectangle 83"/>
              <p:cNvSpPr/>
              <p:nvPr/>
            </p:nvSpPr>
            <p:spPr>
              <a:xfrm>
                <a:off x="6690702" y="3711997"/>
                <a:ext cx="433674" cy="19759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643"/>
              </a:p>
            </p:txBody>
          </p:sp>
          <p:sp>
            <p:nvSpPr>
              <p:cNvPr id="85" name="Rectangle 84"/>
              <p:cNvSpPr/>
              <p:nvPr/>
            </p:nvSpPr>
            <p:spPr>
              <a:xfrm>
                <a:off x="7163505" y="3698192"/>
                <a:ext cx="407850" cy="2114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643"/>
              </a:p>
            </p:txBody>
          </p:sp>
          <p:cxnSp>
            <p:nvCxnSpPr>
              <p:cNvPr id="86" name="Straight Connector 85"/>
              <p:cNvCxnSpPr>
                <a:stCxn id="80" idx="0"/>
                <a:endCxn id="74" idx="2"/>
              </p:cNvCxnSpPr>
              <p:nvPr/>
            </p:nvCxnSpPr>
            <p:spPr>
              <a:xfrm flipH="1" flipV="1">
                <a:off x="6638500" y="3138920"/>
                <a:ext cx="462968" cy="154000"/>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p:cNvCxnSpPr>
                <a:stCxn id="78" idx="0"/>
                <a:endCxn id="74" idx="2"/>
              </p:cNvCxnSpPr>
              <p:nvPr/>
            </p:nvCxnSpPr>
            <p:spPr>
              <a:xfrm flipV="1">
                <a:off x="6107723" y="3138920"/>
                <a:ext cx="530777" cy="157118"/>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p:cNvCxnSpPr>
                <a:stCxn id="81" idx="0"/>
                <a:endCxn id="78" idx="2"/>
              </p:cNvCxnSpPr>
              <p:nvPr/>
            </p:nvCxnSpPr>
            <p:spPr>
              <a:xfrm flipV="1">
                <a:off x="5727632" y="3602816"/>
                <a:ext cx="380091" cy="90207"/>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a:stCxn id="84" idx="0"/>
                <a:endCxn id="100" idx="2"/>
              </p:cNvCxnSpPr>
              <p:nvPr/>
            </p:nvCxnSpPr>
            <p:spPr>
              <a:xfrm flipV="1">
                <a:off x="6907539" y="3598969"/>
                <a:ext cx="181769" cy="113028"/>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a:off x="6109755" y="3620267"/>
                <a:ext cx="374501" cy="79753"/>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Connector 90"/>
              <p:cNvCxnSpPr>
                <a:stCxn id="100" idx="2"/>
                <a:endCxn id="85" idx="0"/>
              </p:cNvCxnSpPr>
              <p:nvPr/>
            </p:nvCxnSpPr>
            <p:spPr>
              <a:xfrm>
                <a:off x="7089308" y="3598969"/>
                <a:ext cx="278122" cy="99223"/>
              </a:xfrm>
              <a:prstGeom prst="line">
                <a:avLst/>
              </a:prstGeom>
            </p:spPr>
            <p:style>
              <a:lnRef idx="1">
                <a:schemeClr val="dk1"/>
              </a:lnRef>
              <a:fillRef idx="0">
                <a:schemeClr val="dk1"/>
              </a:fillRef>
              <a:effectRef idx="0">
                <a:schemeClr val="dk1"/>
              </a:effectRef>
              <a:fontRef idx="minor">
                <a:schemeClr val="tx1"/>
              </a:fontRef>
            </p:style>
          </p:cxnSp>
          <p:sp>
            <p:nvSpPr>
              <p:cNvPr id="92" name="TextBox 91"/>
              <p:cNvSpPr txBox="1"/>
              <p:nvPr/>
            </p:nvSpPr>
            <p:spPr>
              <a:xfrm>
                <a:off x="3395665" y="2297436"/>
                <a:ext cx="1247805" cy="2831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714" dirty="0"/>
                  <a:t>Do not taste sweet</a:t>
                </a:r>
              </a:p>
            </p:txBody>
          </p:sp>
          <p:sp>
            <p:nvSpPr>
              <p:cNvPr id="93" name="TextBox 92"/>
              <p:cNvSpPr txBox="1"/>
              <p:nvPr/>
            </p:nvSpPr>
            <p:spPr>
              <a:xfrm>
                <a:off x="6313680" y="2270223"/>
                <a:ext cx="1255131" cy="2831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714" dirty="0"/>
                  <a:t>Taste Sweet</a:t>
                </a:r>
              </a:p>
            </p:txBody>
          </p:sp>
          <p:cxnSp>
            <p:nvCxnSpPr>
              <p:cNvPr id="94" name="Straight Connector 93"/>
              <p:cNvCxnSpPr>
                <a:endCxn id="92" idx="2"/>
              </p:cNvCxnSpPr>
              <p:nvPr/>
            </p:nvCxnSpPr>
            <p:spPr>
              <a:xfrm flipH="1" flipV="1">
                <a:off x="4019568" y="2551352"/>
                <a:ext cx="645656" cy="115386"/>
              </a:xfrm>
              <a:prstGeom prst="line">
                <a:avLst/>
              </a:prstGeom>
            </p:spPr>
            <p:style>
              <a:lnRef idx="1">
                <a:schemeClr val="dk1"/>
              </a:lnRef>
              <a:fillRef idx="0">
                <a:schemeClr val="dk1"/>
              </a:fillRef>
              <a:effectRef idx="0">
                <a:schemeClr val="dk1"/>
              </a:effectRef>
              <a:fontRef idx="minor">
                <a:schemeClr val="tx1"/>
              </a:fontRef>
            </p:style>
          </p:cxnSp>
          <p:cxnSp>
            <p:nvCxnSpPr>
              <p:cNvPr id="95" name="Straight Connector 94"/>
              <p:cNvCxnSpPr>
                <a:stCxn id="93" idx="2"/>
                <a:endCxn id="74" idx="0"/>
              </p:cNvCxnSpPr>
              <p:nvPr/>
            </p:nvCxnSpPr>
            <p:spPr>
              <a:xfrm flipH="1">
                <a:off x="6638500" y="2524139"/>
                <a:ext cx="302746" cy="122338"/>
              </a:xfrm>
              <a:prstGeom prst="line">
                <a:avLst/>
              </a:prstGeom>
            </p:spPr>
            <p:style>
              <a:lnRef idx="1">
                <a:schemeClr val="dk1"/>
              </a:lnRef>
              <a:fillRef idx="0">
                <a:schemeClr val="dk1"/>
              </a:fillRef>
              <a:effectRef idx="0">
                <a:schemeClr val="dk1"/>
              </a:effectRef>
              <a:fontRef idx="minor">
                <a:schemeClr val="tx1"/>
              </a:fontRef>
            </p:style>
          </p:cxnSp>
          <p:sp>
            <p:nvSpPr>
              <p:cNvPr id="96" name="Rectangle 95"/>
              <p:cNvSpPr/>
              <p:nvPr/>
            </p:nvSpPr>
            <p:spPr>
              <a:xfrm>
                <a:off x="4731943" y="2172014"/>
                <a:ext cx="1425780" cy="400058"/>
              </a:xfrm>
              <a:prstGeom prst="rect">
                <a:avLst/>
              </a:prstGeom>
            </p:spPr>
            <p:style>
              <a:lnRef idx="2">
                <a:schemeClr val="dk1"/>
              </a:lnRef>
              <a:fillRef idx="1">
                <a:schemeClr val="lt1"/>
              </a:fillRef>
              <a:effectRef idx="0">
                <a:schemeClr val="dk1"/>
              </a:effectRef>
              <a:fontRef idx="minor">
                <a:schemeClr val="dk1"/>
              </a:fontRef>
            </p:style>
            <p:txBody>
              <a:bodyPr wrap="square" lIns="65314" tIns="32657" rIns="65314" bIns="32657">
                <a:spAutoFit/>
              </a:bodyPr>
              <a:lstStyle/>
              <a:p>
                <a:pPr algn="ctr"/>
                <a:r>
                  <a:rPr lang="en-US" sz="714"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Types of carbohydrates and their sources</a:t>
                </a:r>
                <a:r>
                  <a:rPr lang="en-US" sz="714" dirty="0">
                    <a:ln w="0"/>
                    <a:solidFill>
                      <a:schemeClr val="tx1"/>
                    </a:solidFill>
                    <a:effectLst>
                      <a:outerShdw blurRad="38100" dist="19050" dir="2700000" algn="tl" rotWithShape="0">
                        <a:schemeClr val="dk1">
                          <a:alpha val="40000"/>
                        </a:schemeClr>
                      </a:outerShdw>
                    </a:effectLst>
                  </a:rPr>
                  <a:t> </a:t>
                </a:r>
              </a:p>
            </p:txBody>
          </p:sp>
          <p:cxnSp>
            <p:nvCxnSpPr>
              <p:cNvPr id="97" name="Straight Connector 96"/>
              <p:cNvCxnSpPr>
                <a:stCxn id="92" idx="3"/>
                <a:endCxn id="96" idx="1"/>
              </p:cNvCxnSpPr>
              <p:nvPr/>
            </p:nvCxnSpPr>
            <p:spPr>
              <a:xfrm flipV="1">
                <a:off x="4643470" y="2372069"/>
                <a:ext cx="88473" cy="52325"/>
              </a:xfrm>
              <a:prstGeom prst="line">
                <a:avLst/>
              </a:prstGeom>
            </p:spPr>
            <p:style>
              <a:lnRef idx="1">
                <a:schemeClr val="dk1"/>
              </a:lnRef>
              <a:fillRef idx="0">
                <a:schemeClr val="dk1"/>
              </a:fillRef>
              <a:effectRef idx="0">
                <a:schemeClr val="dk1"/>
              </a:effectRef>
              <a:fontRef idx="minor">
                <a:schemeClr val="tx1"/>
              </a:fontRef>
            </p:style>
          </p:cxnSp>
          <p:cxnSp>
            <p:nvCxnSpPr>
              <p:cNvPr id="98" name="Straight Connector 97"/>
              <p:cNvCxnSpPr>
                <a:stCxn id="96" idx="3"/>
                <a:endCxn id="93" idx="1"/>
              </p:cNvCxnSpPr>
              <p:nvPr/>
            </p:nvCxnSpPr>
            <p:spPr>
              <a:xfrm>
                <a:off x="6157722" y="2372069"/>
                <a:ext cx="155958" cy="25112"/>
              </a:xfrm>
              <a:prstGeom prst="line">
                <a:avLst/>
              </a:prstGeom>
            </p:spPr>
            <p:style>
              <a:lnRef idx="1">
                <a:schemeClr val="dk1"/>
              </a:lnRef>
              <a:fillRef idx="0">
                <a:schemeClr val="dk1"/>
              </a:fillRef>
              <a:effectRef idx="0">
                <a:schemeClr val="dk1"/>
              </a:effectRef>
              <a:fontRef idx="minor">
                <a:schemeClr val="tx1"/>
              </a:fontRef>
            </p:style>
          </p:cxnSp>
          <p:sp>
            <p:nvSpPr>
              <p:cNvPr id="99" name="TextBox 98"/>
              <p:cNvSpPr txBox="1"/>
              <p:nvPr/>
            </p:nvSpPr>
            <p:spPr>
              <a:xfrm>
                <a:off x="5637978" y="3268700"/>
                <a:ext cx="870792" cy="498214"/>
              </a:xfrm>
              <a:prstGeom prst="rect">
                <a:avLst/>
              </a:prstGeom>
              <a:noFill/>
            </p:spPr>
            <p:txBody>
              <a:bodyPr wrap="square" rtlCol="0">
                <a:spAutoFit/>
              </a:bodyPr>
              <a:lstStyle/>
              <a:p>
                <a:pPr algn="ctr"/>
                <a:r>
                  <a:rPr lang="en-GB" sz="571" dirty="0"/>
                  <a:t>Disaccharides</a:t>
                </a:r>
              </a:p>
              <a:p>
                <a:pPr algn="ctr"/>
                <a:r>
                  <a:rPr lang="en-GB" sz="571" dirty="0"/>
                  <a:t>(double sugars)</a:t>
                </a:r>
              </a:p>
            </p:txBody>
          </p:sp>
          <p:sp>
            <p:nvSpPr>
              <p:cNvPr id="101" name="TextBox 100"/>
              <p:cNvSpPr txBox="1"/>
              <p:nvPr/>
            </p:nvSpPr>
            <p:spPr>
              <a:xfrm>
                <a:off x="4213718" y="3273894"/>
                <a:ext cx="1550123" cy="375231"/>
              </a:xfrm>
              <a:prstGeom prst="rect">
                <a:avLst/>
              </a:prstGeom>
              <a:noFill/>
            </p:spPr>
            <p:txBody>
              <a:bodyPr wrap="square" rtlCol="0">
                <a:spAutoFit/>
              </a:bodyPr>
              <a:lstStyle/>
              <a:p>
                <a:pPr algn="ctr"/>
                <a:r>
                  <a:rPr lang="en-GB" sz="571" dirty="0"/>
                  <a:t>Polysaccharides</a:t>
                </a:r>
              </a:p>
              <a:p>
                <a:pPr algn="ctr"/>
                <a:r>
                  <a:rPr lang="en-GB" sz="571" dirty="0"/>
                  <a:t>With no starch</a:t>
                </a:r>
              </a:p>
            </p:txBody>
          </p:sp>
          <p:sp>
            <p:nvSpPr>
              <p:cNvPr id="102" name="TextBox 101"/>
              <p:cNvSpPr txBox="1"/>
              <p:nvPr/>
            </p:nvSpPr>
            <p:spPr>
              <a:xfrm>
                <a:off x="3302259" y="3265333"/>
                <a:ext cx="1108911" cy="498214"/>
              </a:xfrm>
              <a:prstGeom prst="rect">
                <a:avLst/>
              </a:prstGeom>
              <a:noFill/>
            </p:spPr>
            <p:txBody>
              <a:bodyPr wrap="square" rtlCol="0">
                <a:spAutoFit/>
              </a:bodyPr>
              <a:lstStyle/>
              <a:p>
                <a:pPr algn="ctr"/>
                <a:r>
                  <a:rPr lang="en-GB" sz="571" dirty="0"/>
                  <a:t>Polysaccharides</a:t>
                </a:r>
              </a:p>
              <a:p>
                <a:pPr algn="ctr"/>
                <a:r>
                  <a:rPr lang="en-GB" sz="571" dirty="0"/>
                  <a:t>(long chains of sugars)</a:t>
                </a:r>
              </a:p>
            </p:txBody>
          </p:sp>
          <p:sp>
            <p:nvSpPr>
              <p:cNvPr id="103" name="TextBox 102"/>
              <p:cNvSpPr txBox="1"/>
              <p:nvPr/>
            </p:nvSpPr>
            <p:spPr>
              <a:xfrm>
                <a:off x="3487851" y="3661975"/>
                <a:ext cx="670461" cy="283129"/>
              </a:xfrm>
              <a:prstGeom prst="rect">
                <a:avLst/>
              </a:prstGeom>
              <a:noFill/>
            </p:spPr>
            <p:txBody>
              <a:bodyPr wrap="square" rtlCol="0">
                <a:spAutoFit/>
              </a:bodyPr>
              <a:lstStyle/>
              <a:p>
                <a:pPr algn="ctr"/>
                <a:r>
                  <a:rPr lang="en-GB" sz="714" dirty="0"/>
                  <a:t>Starch</a:t>
                </a:r>
              </a:p>
            </p:txBody>
          </p:sp>
          <p:sp>
            <p:nvSpPr>
              <p:cNvPr id="104" name="TextBox 103"/>
              <p:cNvSpPr txBox="1"/>
              <p:nvPr/>
            </p:nvSpPr>
            <p:spPr>
              <a:xfrm>
                <a:off x="4523508" y="3704914"/>
                <a:ext cx="920844" cy="283129"/>
              </a:xfrm>
              <a:prstGeom prst="rect">
                <a:avLst/>
              </a:prstGeom>
              <a:noFill/>
            </p:spPr>
            <p:txBody>
              <a:bodyPr wrap="square" rtlCol="0">
                <a:spAutoFit/>
              </a:bodyPr>
              <a:lstStyle/>
              <a:p>
                <a:pPr algn="ctr"/>
                <a:r>
                  <a:rPr lang="en-GB" sz="714" dirty="0"/>
                  <a:t>Fibre</a:t>
                </a:r>
              </a:p>
            </p:txBody>
          </p:sp>
          <p:sp>
            <p:nvSpPr>
              <p:cNvPr id="105" name="TextBox 104"/>
              <p:cNvSpPr txBox="1"/>
              <p:nvPr/>
            </p:nvSpPr>
            <p:spPr>
              <a:xfrm>
                <a:off x="5405903" y="3688477"/>
                <a:ext cx="657854" cy="267779"/>
              </a:xfrm>
              <a:prstGeom prst="rect">
                <a:avLst/>
              </a:prstGeom>
              <a:noFill/>
            </p:spPr>
            <p:txBody>
              <a:bodyPr wrap="square" rtlCol="0">
                <a:spAutoFit/>
              </a:bodyPr>
              <a:lstStyle/>
              <a:p>
                <a:pPr algn="ctr"/>
                <a:r>
                  <a:rPr lang="en-GB" sz="643" dirty="0"/>
                  <a:t>Sucrose</a:t>
                </a:r>
              </a:p>
            </p:txBody>
          </p:sp>
          <p:sp>
            <p:nvSpPr>
              <p:cNvPr id="106" name="TextBox 105"/>
              <p:cNvSpPr txBox="1"/>
              <p:nvPr/>
            </p:nvSpPr>
            <p:spPr>
              <a:xfrm>
                <a:off x="5749999" y="3957443"/>
                <a:ext cx="659278" cy="267779"/>
              </a:xfrm>
              <a:prstGeom prst="rect">
                <a:avLst/>
              </a:prstGeom>
              <a:noFill/>
            </p:spPr>
            <p:txBody>
              <a:bodyPr wrap="square" rtlCol="0">
                <a:spAutoFit/>
              </a:bodyPr>
              <a:lstStyle/>
              <a:p>
                <a:pPr algn="ctr"/>
                <a:r>
                  <a:rPr lang="en-GB" sz="643" dirty="0"/>
                  <a:t>Lactose</a:t>
                </a:r>
              </a:p>
            </p:txBody>
          </p:sp>
          <p:sp>
            <p:nvSpPr>
              <p:cNvPr id="107" name="TextBox 106"/>
              <p:cNvSpPr txBox="1"/>
              <p:nvPr/>
            </p:nvSpPr>
            <p:spPr>
              <a:xfrm>
                <a:off x="6111481" y="3714861"/>
                <a:ext cx="650205" cy="267779"/>
              </a:xfrm>
              <a:prstGeom prst="rect">
                <a:avLst/>
              </a:prstGeom>
              <a:noFill/>
            </p:spPr>
            <p:txBody>
              <a:bodyPr wrap="square" rtlCol="0">
                <a:spAutoFit/>
              </a:bodyPr>
              <a:lstStyle/>
              <a:p>
                <a:pPr algn="ctr"/>
                <a:r>
                  <a:rPr lang="en-GB" sz="643" dirty="0"/>
                  <a:t>Maltose</a:t>
                </a:r>
              </a:p>
            </p:txBody>
          </p:sp>
          <p:sp>
            <p:nvSpPr>
              <p:cNvPr id="108" name="TextBox 107"/>
              <p:cNvSpPr txBox="1"/>
              <p:nvPr/>
            </p:nvSpPr>
            <p:spPr>
              <a:xfrm>
                <a:off x="6597160" y="3708225"/>
                <a:ext cx="620757" cy="406291"/>
              </a:xfrm>
              <a:prstGeom prst="rect">
                <a:avLst/>
              </a:prstGeom>
              <a:noFill/>
            </p:spPr>
            <p:txBody>
              <a:bodyPr wrap="square" rtlCol="0">
                <a:spAutoFit/>
              </a:bodyPr>
              <a:lstStyle/>
              <a:p>
                <a:pPr algn="ctr"/>
                <a:r>
                  <a:rPr lang="en-GB" sz="643" dirty="0"/>
                  <a:t>Glucose</a:t>
                </a:r>
              </a:p>
            </p:txBody>
          </p:sp>
          <p:sp>
            <p:nvSpPr>
              <p:cNvPr id="109" name="TextBox 108"/>
              <p:cNvSpPr txBox="1"/>
              <p:nvPr/>
            </p:nvSpPr>
            <p:spPr>
              <a:xfrm>
                <a:off x="7064772" y="3695379"/>
                <a:ext cx="597997" cy="406291"/>
              </a:xfrm>
              <a:prstGeom prst="rect">
                <a:avLst/>
              </a:prstGeom>
              <a:noFill/>
            </p:spPr>
            <p:txBody>
              <a:bodyPr wrap="square" rtlCol="0">
                <a:spAutoFit/>
              </a:bodyPr>
              <a:lstStyle/>
              <a:p>
                <a:pPr algn="ctr"/>
                <a:r>
                  <a:rPr lang="en-GB" sz="643" dirty="0"/>
                  <a:t>Fructose</a:t>
                </a:r>
                <a:endParaRPr lang="en-GB" sz="714" dirty="0"/>
              </a:p>
            </p:txBody>
          </p:sp>
          <p:pic>
            <p:nvPicPr>
              <p:cNvPr id="110" name="Picture 109"/>
              <p:cNvPicPr>
                <a:picLocks noChangeAspect="1"/>
              </p:cNvPicPr>
              <p:nvPr/>
            </p:nvPicPr>
            <p:blipFill>
              <a:blip r:embed="rId2"/>
              <a:stretch>
                <a:fillRect/>
              </a:stretch>
            </p:blipFill>
            <p:spPr>
              <a:xfrm>
                <a:off x="3331257" y="3984067"/>
                <a:ext cx="484775" cy="322596"/>
              </a:xfrm>
              <a:prstGeom prst="rect">
                <a:avLst/>
              </a:prstGeom>
            </p:spPr>
          </p:pic>
          <p:pic>
            <p:nvPicPr>
              <p:cNvPr id="111" name="Picture 110"/>
              <p:cNvPicPr>
                <a:picLocks noChangeAspect="1"/>
              </p:cNvPicPr>
              <p:nvPr/>
            </p:nvPicPr>
            <p:blipFill>
              <a:blip r:embed="rId3"/>
              <a:stretch>
                <a:fillRect/>
              </a:stretch>
            </p:blipFill>
            <p:spPr>
              <a:xfrm>
                <a:off x="3868695" y="3990340"/>
                <a:ext cx="475346" cy="316322"/>
              </a:xfrm>
              <a:prstGeom prst="rect">
                <a:avLst/>
              </a:prstGeom>
            </p:spPr>
          </p:pic>
          <p:pic>
            <p:nvPicPr>
              <p:cNvPr id="112" name="Picture 111"/>
              <p:cNvPicPr>
                <a:picLocks noChangeAspect="1"/>
              </p:cNvPicPr>
              <p:nvPr/>
            </p:nvPicPr>
            <p:blipFill>
              <a:blip r:embed="rId4"/>
              <a:stretch>
                <a:fillRect/>
              </a:stretch>
            </p:blipFill>
            <p:spPr>
              <a:xfrm>
                <a:off x="4425573" y="3996542"/>
                <a:ext cx="470214" cy="313723"/>
              </a:xfrm>
              <a:prstGeom prst="rect">
                <a:avLst/>
              </a:prstGeom>
            </p:spPr>
          </p:pic>
          <p:pic>
            <p:nvPicPr>
              <p:cNvPr id="113" name="Picture 112"/>
              <p:cNvPicPr>
                <a:picLocks noChangeAspect="1"/>
              </p:cNvPicPr>
              <p:nvPr/>
            </p:nvPicPr>
            <p:blipFill>
              <a:blip r:embed="rId5"/>
              <a:stretch>
                <a:fillRect/>
              </a:stretch>
            </p:blipFill>
            <p:spPr>
              <a:xfrm>
                <a:off x="4944024" y="3994079"/>
                <a:ext cx="479772" cy="320139"/>
              </a:xfrm>
              <a:prstGeom prst="rect">
                <a:avLst/>
              </a:prstGeom>
            </p:spPr>
          </p:pic>
          <p:pic>
            <p:nvPicPr>
              <p:cNvPr id="114" name="Picture 113"/>
              <p:cNvPicPr>
                <a:picLocks noChangeAspect="1"/>
              </p:cNvPicPr>
              <p:nvPr/>
            </p:nvPicPr>
            <p:blipFill>
              <a:blip r:embed="rId6"/>
              <a:stretch>
                <a:fillRect/>
              </a:stretch>
            </p:blipFill>
            <p:spPr>
              <a:xfrm>
                <a:off x="5479668" y="3980789"/>
                <a:ext cx="360156" cy="240104"/>
              </a:xfrm>
              <a:prstGeom prst="rect">
                <a:avLst/>
              </a:prstGeom>
            </p:spPr>
          </p:pic>
          <p:pic>
            <p:nvPicPr>
              <p:cNvPr id="115" name="Picture 114"/>
              <p:cNvPicPr>
                <a:picLocks noChangeAspect="1"/>
              </p:cNvPicPr>
              <p:nvPr/>
            </p:nvPicPr>
            <p:blipFill rotWithShape="1">
              <a:blip r:embed="rId7"/>
              <a:srcRect l="38709" r="16775"/>
              <a:stretch/>
            </p:blipFill>
            <p:spPr>
              <a:xfrm>
                <a:off x="6006105" y="3704915"/>
                <a:ext cx="161983" cy="204679"/>
              </a:xfrm>
              <a:prstGeom prst="rect">
                <a:avLst/>
              </a:prstGeom>
            </p:spPr>
          </p:pic>
          <p:pic>
            <p:nvPicPr>
              <p:cNvPr id="116" name="Picture 115"/>
              <p:cNvPicPr>
                <a:picLocks noChangeAspect="1"/>
              </p:cNvPicPr>
              <p:nvPr/>
            </p:nvPicPr>
            <p:blipFill rotWithShape="1">
              <a:blip r:embed="rId8"/>
              <a:srcRect r="51808" b="1747"/>
              <a:stretch/>
            </p:blipFill>
            <p:spPr>
              <a:xfrm rot="5400000">
                <a:off x="6367850" y="3977438"/>
                <a:ext cx="294800" cy="325152"/>
              </a:xfrm>
              <a:prstGeom prst="rect">
                <a:avLst/>
              </a:prstGeom>
            </p:spPr>
          </p:pic>
          <p:pic>
            <p:nvPicPr>
              <p:cNvPr id="117" name="Picture 116"/>
              <p:cNvPicPr>
                <a:picLocks noChangeAspect="1"/>
              </p:cNvPicPr>
              <p:nvPr/>
            </p:nvPicPr>
            <p:blipFill>
              <a:blip r:embed="rId5"/>
              <a:stretch>
                <a:fillRect/>
              </a:stretch>
            </p:blipFill>
            <p:spPr>
              <a:xfrm>
                <a:off x="6714680" y="3978014"/>
                <a:ext cx="366791" cy="244750"/>
              </a:xfrm>
              <a:prstGeom prst="rect">
                <a:avLst/>
              </a:prstGeom>
            </p:spPr>
          </p:pic>
          <p:pic>
            <p:nvPicPr>
              <p:cNvPr id="118" name="Picture 117"/>
              <p:cNvPicPr>
                <a:picLocks noChangeAspect="1"/>
              </p:cNvPicPr>
              <p:nvPr/>
            </p:nvPicPr>
            <p:blipFill>
              <a:blip r:embed="rId9"/>
              <a:stretch>
                <a:fillRect/>
              </a:stretch>
            </p:blipFill>
            <p:spPr>
              <a:xfrm>
                <a:off x="7118325" y="3990340"/>
                <a:ext cx="450486" cy="292557"/>
              </a:xfrm>
              <a:prstGeom prst="rect">
                <a:avLst/>
              </a:prstGeom>
            </p:spPr>
          </p:pic>
        </p:grpSp>
        <p:sp>
          <p:nvSpPr>
            <p:cNvPr id="100" name="TextBox 99"/>
            <p:cNvSpPr txBox="1"/>
            <p:nvPr/>
          </p:nvSpPr>
          <p:spPr>
            <a:xfrm>
              <a:off x="807541" y="4099512"/>
              <a:ext cx="1084574" cy="375231"/>
            </a:xfrm>
            <a:prstGeom prst="rect">
              <a:avLst/>
            </a:prstGeom>
            <a:noFill/>
          </p:spPr>
          <p:txBody>
            <a:bodyPr wrap="square" rtlCol="0">
              <a:spAutoFit/>
            </a:bodyPr>
            <a:lstStyle/>
            <a:p>
              <a:pPr algn="ctr"/>
              <a:r>
                <a:rPr lang="en-GB" sz="571" dirty="0"/>
                <a:t>Monosaccharides</a:t>
              </a:r>
            </a:p>
            <a:p>
              <a:pPr algn="ctr"/>
              <a:r>
                <a:rPr lang="en-GB" sz="571" dirty="0"/>
                <a:t>(single sugars)</a:t>
              </a:r>
            </a:p>
          </p:txBody>
        </p:sp>
      </p:grpSp>
      <p:sp>
        <p:nvSpPr>
          <p:cNvPr id="122" name="TextBox 121"/>
          <p:cNvSpPr txBox="1"/>
          <p:nvPr/>
        </p:nvSpPr>
        <p:spPr>
          <a:xfrm>
            <a:off x="2221379" y="575638"/>
            <a:ext cx="3325124" cy="2862130"/>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Carbohydrates predominantly provide the body with energy.</a:t>
            </a:r>
          </a:p>
          <a:p>
            <a:pPr marL="122467" indent="-122467">
              <a:buFont typeface="Arial" panose="020B0604020202020204" pitchFamily="34" charset="0"/>
              <a:buChar char="•"/>
            </a:pPr>
            <a:r>
              <a:rPr lang="en-GB" sz="857" dirty="0"/>
              <a:t>Carbohydrates are mainly produced by plants during photosynthesis</a:t>
            </a:r>
          </a:p>
          <a:p>
            <a:pPr marL="122467" indent="-122467">
              <a:buFont typeface="Arial" panose="020B0604020202020204" pitchFamily="34" charset="0"/>
              <a:buChar char="•"/>
            </a:pPr>
            <a:r>
              <a:rPr lang="en-GB" sz="857" dirty="0"/>
              <a:t>Sugars and Starches are types of carbohydrates (see below chart)</a:t>
            </a:r>
          </a:p>
          <a:p>
            <a:pPr marL="122467" indent="-122467">
              <a:buFont typeface="Arial" panose="020B0604020202020204" pitchFamily="34" charset="0"/>
              <a:buChar char="•"/>
            </a:pPr>
            <a:r>
              <a:rPr lang="en-GB" sz="857" dirty="0"/>
              <a:t>Complex carbohydrates are healthier than simple carbohydrates</a:t>
            </a:r>
          </a:p>
          <a:p>
            <a:pPr marL="122467" indent="-122467">
              <a:buFont typeface="Arial" panose="020B0604020202020204" pitchFamily="34" charset="0"/>
              <a:buChar char="•"/>
            </a:pPr>
            <a:r>
              <a:rPr lang="en-GB" sz="857" dirty="0"/>
              <a:t>Excess carbohydrates are stored as fat which can lead to obesity</a:t>
            </a:r>
          </a:p>
          <a:p>
            <a:pPr marL="122467" indent="-122467">
              <a:buFont typeface="Arial" panose="020B0604020202020204" pitchFamily="34" charset="0"/>
              <a:buChar char="•"/>
            </a:pPr>
            <a:r>
              <a:rPr lang="en-GB" sz="857" dirty="0"/>
              <a:t>Excess sugar can lead to dental decay and Type 2 Diabetes</a:t>
            </a:r>
          </a:p>
          <a:p>
            <a:pPr marL="122467" indent="-122467">
              <a:buFont typeface="Arial" panose="020B0604020202020204" pitchFamily="34" charset="0"/>
              <a:buChar char="•"/>
            </a:pPr>
            <a:r>
              <a:rPr lang="en-GB" sz="857" dirty="0"/>
              <a:t>Deficiency of carbohydrates can lead to loss of energy and weight, the body will use fat and protein as alternative energy sources.</a:t>
            </a:r>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endParaRPr lang="en-GB" sz="857" dirty="0"/>
          </a:p>
          <a:p>
            <a:pPr marL="122467" indent="-122467">
              <a:buFont typeface="Arial" panose="020B0604020202020204" pitchFamily="34" charset="0"/>
              <a:buChar char="•"/>
            </a:pPr>
            <a:endParaRPr lang="en-GB" sz="857" dirty="0"/>
          </a:p>
          <a:p>
            <a:endParaRPr lang="en-GB" sz="857" dirty="0"/>
          </a:p>
        </p:txBody>
      </p:sp>
      <p:sp>
        <p:nvSpPr>
          <p:cNvPr id="123" name="TextBox 122"/>
          <p:cNvSpPr txBox="1"/>
          <p:nvPr/>
        </p:nvSpPr>
        <p:spPr>
          <a:xfrm>
            <a:off x="5616513" y="355798"/>
            <a:ext cx="3430995" cy="246221"/>
          </a:xfrm>
          <a:prstGeom prst="rect">
            <a:avLst/>
          </a:prstGeom>
          <a:solidFill>
            <a:srgbClr val="FF7C8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Protein:</a:t>
            </a:r>
          </a:p>
        </p:txBody>
      </p:sp>
      <p:sp>
        <p:nvSpPr>
          <p:cNvPr id="177" name="TextBox 176"/>
          <p:cNvSpPr txBox="1"/>
          <p:nvPr/>
        </p:nvSpPr>
        <p:spPr>
          <a:xfrm>
            <a:off x="5616513" y="575638"/>
            <a:ext cx="3430995" cy="2994025"/>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Protein is required by the body for growth, maintenance and repair.</a:t>
            </a:r>
          </a:p>
          <a:p>
            <a:pPr marL="122467" indent="-122467">
              <a:buFont typeface="Arial" panose="020B0604020202020204" pitchFamily="34" charset="0"/>
              <a:buChar char="•"/>
            </a:pPr>
            <a:r>
              <a:rPr lang="en-GB" sz="857" dirty="0"/>
              <a:t>Proteins are made up of amino acids.  </a:t>
            </a:r>
          </a:p>
          <a:p>
            <a:pPr marL="122467" indent="-122467">
              <a:buFont typeface="Arial" panose="020B0604020202020204" pitchFamily="34" charset="0"/>
              <a:buChar char="•"/>
            </a:pPr>
            <a:r>
              <a:rPr lang="en-GB" sz="857" dirty="0"/>
              <a:t>There are 8 essential amino acids, we have to get them from foods</a:t>
            </a:r>
          </a:p>
          <a:p>
            <a:pPr marL="122467" indent="-122467">
              <a:buFont typeface="Arial" panose="020B0604020202020204" pitchFamily="34" charset="0"/>
              <a:buChar char="•"/>
            </a:pPr>
            <a:r>
              <a:rPr lang="en-GB" sz="857" dirty="0"/>
              <a:t>Proteins with all 8 essential amino acids - High Biological Value(HBV)</a:t>
            </a:r>
          </a:p>
          <a:p>
            <a:pPr marL="122467" indent="-122467">
              <a:buFont typeface="Arial" panose="020B0604020202020204" pitchFamily="34" charset="0"/>
              <a:buChar char="•"/>
            </a:pPr>
            <a:r>
              <a:rPr lang="en-GB" sz="857" dirty="0"/>
              <a:t>Proteins without all 8 essential amino acids - Low Biological Value (LBV)</a:t>
            </a:r>
          </a:p>
          <a:p>
            <a:pPr marL="122467" indent="-122467">
              <a:buFont typeface="Arial" panose="020B0604020202020204" pitchFamily="34" charset="0"/>
              <a:buChar char="•"/>
            </a:pPr>
            <a:r>
              <a:rPr lang="en-GB" sz="857" dirty="0"/>
              <a:t>Animal sources (chicken, eggs, beef etc.), Quorn and TVP are HBV. </a:t>
            </a:r>
          </a:p>
          <a:p>
            <a:pPr marL="122467" indent="-122467">
              <a:buFont typeface="Arial" panose="020B0604020202020204" pitchFamily="34" charset="0"/>
              <a:buChar char="•"/>
            </a:pPr>
            <a:r>
              <a:rPr lang="en-GB" sz="857" dirty="0"/>
              <a:t>Vegetable sources (seeds, beans, nuts, lentils etc.) are LBV</a:t>
            </a:r>
          </a:p>
          <a:p>
            <a:pPr marL="122467" indent="-122467">
              <a:buFont typeface="Arial" panose="020B0604020202020204" pitchFamily="34" charset="0"/>
              <a:buChar char="•"/>
            </a:pPr>
            <a:r>
              <a:rPr lang="en-GB" sz="857" dirty="0"/>
              <a:t>Different LBV proteins can be eaten together to get all amino acids – this is called protein complementation</a:t>
            </a:r>
          </a:p>
          <a:p>
            <a:pPr marL="122467" indent="-122467">
              <a:buFont typeface="Arial" panose="020B0604020202020204" pitchFamily="34" charset="0"/>
              <a:buChar char="•"/>
            </a:pPr>
            <a:r>
              <a:rPr lang="en-GB" sz="857" dirty="0"/>
              <a:t>Excess protein is converted to energy. Also it can raise the levels of nitrogen in your body.  Making your kidneys and liver work harder.</a:t>
            </a:r>
          </a:p>
          <a:p>
            <a:pPr marL="122467" indent="-122467">
              <a:buFont typeface="Arial" panose="020B0604020202020204" pitchFamily="34" charset="0"/>
              <a:buChar char="•"/>
            </a:pPr>
            <a:r>
              <a:rPr lang="en-GB" sz="857" dirty="0"/>
              <a:t>Deficiency of protein is rare, but Kwashiorkor can be seen in developing countries. This is severe malnutrition, often in young children.</a:t>
            </a:r>
          </a:p>
          <a:p>
            <a:pPr marL="122467" indent="-122467">
              <a:buFont typeface="Arial" panose="020B0604020202020204" pitchFamily="34" charset="0"/>
              <a:buChar char="•"/>
            </a:pPr>
            <a:r>
              <a:rPr lang="en-GB" sz="857" dirty="0"/>
              <a:t>Some groups of people need more protein than others e.g. babies and children for growth, pregnant women for the growing baby.</a:t>
            </a:r>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pPr marL="122467" indent="-122467">
              <a:buFont typeface="Arial" panose="020B0604020202020204" pitchFamily="34" charset="0"/>
              <a:buChar char="•"/>
            </a:pPr>
            <a:endParaRPr lang="en-GB" sz="857" dirty="0"/>
          </a:p>
          <a:p>
            <a:endParaRPr lang="en-GB" sz="857" dirty="0"/>
          </a:p>
        </p:txBody>
      </p:sp>
      <p:pic>
        <p:nvPicPr>
          <p:cNvPr id="178" name="Picture 177"/>
          <p:cNvPicPr>
            <a:picLocks noChangeAspect="1"/>
          </p:cNvPicPr>
          <p:nvPr/>
        </p:nvPicPr>
        <p:blipFill>
          <a:blip r:embed="rId10"/>
          <a:stretch>
            <a:fillRect/>
          </a:stretch>
        </p:blipFill>
        <p:spPr>
          <a:xfrm>
            <a:off x="5875714" y="2792436"/>
            <a:ext cx="668544" cy="433176"/>
          </a:xfrm>
          <a:prstGeom prst="rect">
            <a:avLst/>
          </a:prstGeom>
        </p:spPr>
      </p:pic>
      <p:pic>
        <p:nvPicPr>
          <p:cNvPr id="179" name="Picture 178"/>
          <p:cNvPicPr>
            <a:picLocks noChangeAspect="1"/>
          </p:cNvPicPr>
          <p:nvPr/>
        </p:nvPicPr>
        <p:blipFill>
          <a:blip r:embed="rId11"/>
          <a:stretch>
            <a:fillRect/>
          </a:stretch>
        </p:blipFill>
        <p:spPr>
          <a:xfrm>
            <a:off x="8043560" y="2802910"/>
            <a:ext cx="674711" cy="437172"/>
          </a:xfrm>
          <a:prstGeom prst="rect">
            <a:avLst/>
          </a:prstGeom>
        </p:spPr>
      </p:pic>
      <p:pic>
        <p:nvPicPr>
          <p:cNvPr id="180" name="Picture 179"/>
          <p:cNvPicPr>
            <a:picLocks noChangeAspect="1"/>
          </p:cNvPicPr>
          <p:nvPr/>
        </p:nvPicPr>
        <p:blipFill>
          <a:blip r:embed="rId12"/>
          <a:stretch>
            <a:fillRect/>
          </a:stretch>
        </p:blipFill>
        <p:spPr>
          <a:xfrm>
            <a:off x="6583167" y="2787276"/>
            <a:ext cx="676508" cy="438336"/>
          </a:xfrm>
          <a:prstGeom prst="rect">
            <a:avLst/>
          </a:prstGeom>
        </p:spPr>
      </p:pic>
      <p:pic>
        <p:nvPicPr>
          <p:cNvPr id="181" name="Picture 180"/>
          <p:cNvPicPr>
            <a:picLocks noChangeAspect="1"/>
          </p:cNvPicPr>
          <p:nvPr/>
        </p:nvPicPr>
        <p:blipFill>
          <a:blip r:embed="rId13"/>
          <a:stretch>
            <a:fillRect/>
          </a:stretch>
        </p:blipFill>
        <p:spPr>
          <a:xfrm>
            <a:off x="7309600" y="2802910"/>
            <a:ext cx="668241" cy="432980"/>
          </a:xfrm>
          <a:prstGeom prst="rect">
            <a:avLst/>
          </a:prstGeom>
        </p:spPr>
      </p:pic>
      <p:grpSp>
        <p:nvGrpSpPr>
          <p:cNvPr id="187" name="Group 186"/>
          <p:cNvGrpSpPr/>
          <p:nvPr/>
        </p:nvGrpSpPr>
        <p:grpSpPr>
          <a:xfrm>
            <a:off x="6161580" y="2580612"/>
            <a:ext cx="2868981" cy="224229"/>
            <a:chOff x="9115424" y="3555740"/>
            <a:chExt cx="4016573" cy="313920"/>
          </a:xfrm>
        </p:grpSpPr>
        <p:sp>
          <p:nvSpPr>
            <p:cNvPr id="183" name="Oval 182"/>
            <p:cNvSpPr/>
            <p:nvPr/>
          </p:nvSpPr>
          <p:spPr>
            <a:xfrm>
              <a:off x="9115424" y="3664830"/>
              <a:ext cx="83589" cy="7507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286"/>
            </a:p>
          </p:txBody>
        </p:sp>
        <p:sp>
          <p:nvSpPr>
            <p:cNvPr id="184" name="Oval 183"/>
            <p:cNvSpPr/>
            <p:nvPr/>
          </p:nvSpPr>
          <p:spPr>
            <a:xfrm>
              <a:off x="10665864" y="3661203"/>
              <a:ext cx="83364" cy="660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286"/>
            </a:p>
          </p:txBody>
        </p:sp>
        <p:sp>
          <p:nvSpPr>
            <p:cNvPr id="185" name="TextBox 184"/>
            <p:cNvSpPr txBox="1"/>
            <p:nvPr/>
          </p:nvSpPr>
          <p:spPr>
            <a:xfrm>
              <a:off x="9157218" y="3555740"/>
              <a:ext cx="3974779" cy="313920"/>
            </a:xfrm>
            <a:prstGeom prst="rect">
              <a:avLst/>
            </a:prstGeom>
            <a:noFill/>
          </p:spPr>
          <p:txBody>
            <a:bodyPr wrap="square" rtlCol="0">
              <a:spAutoFit/>
            </a:bodyPr>
            <a:lstStyle/>
            <a:p>
              <a:r>
                <a:rPr lang="en-GB" sz="857" dirty="0"/>
                <a:t>= essential amino acid       = non essential amino acid</a:t>
              </a:r>
            </a:p>
          </p:txBody>
        </p:sp>
      </p:grpSp>
      <p:sp>
        <p:nvSpPr>
          <p:cNvPr id="188" name="TextBox 187"/>
          <p:cNvSpPr txBox="1"/>
          <p:nvPr/>
        </p:nvSpPr>
        <p:spPr>
          <a:xfrm>
            <a:off x="2221378" y="3347351"/>
            <a:ext cx="3347126" cy="246221"/>
          </a:xfrm>
          <a:prstGeom prst="rect">
            <a:avLst/>
          </a:prstGeom>
          <a:solidFill>
            <a:srgbClr val="C51DE7"/>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Fat:</a:t>
            </a:r>
          </a:p>
        </p:txBody>
      </p:sp>
      <p:sp>
        <p:nvSpPr>
          <p:cNvPr id="189" name="TextBox 188"/>
          <p:cNvSpPr txBox="1"/>
          <p:nvPr/>
        </p:nvSpPr>
        <p:spPr>
          <a:xfrm>
            <a:off x="2221378" y="3567191"/>
            <a:ext cx="3347126" cy="3125920"/>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In the body, fat provides concentrated energy, fat-soluble vitamins, protects major organs and is a component of hormones.</a:t>
            </a:r>
          </a:p>
          <a:p>
            <a:pPr marL="122467" indent="-122467">
              <a:buFont typeface="Arial" panose="020B0604020202020204" pitchFamily="34" charset="0"/>
              <a:buChar char="•"/>
            </a:pPr>
            <a:r>
              <a:rPr lang="en-GB" sz="857" dirty="0"/>
              <a:t>Fat can be a solid or liquid.</a:t>
            </a:r>
          </a:p>
          <a:p>
            <a:pPr marL="122467" indent="-122467">
              <a:buFont typeface="Arial" panose="020B0604020202020204" pitchFamily="34" charset="0"/>
              <a:buChar char="•"/>
            </a:pPr>
            <a:r>
              <a:rPr lang="en-GB" sz="857" dirty="0"/>
              <a:t>Fat is made up of fatty acids and glycerol</a:t>
            </a:r>
          </a:p>
          <a:p>
            <a:pPr marL="122467" indent="-122467">
              <a:buFont typeface="Arial" panose="020B0604020202020204" pitchFamily="34" charset="0"/>
              <a:buChar char="•"/>
            </a:pPr>
            <a:r>
              <a:rPr lang="en-GB" sz="857" dirty="0"/>
              <a:t>Different fats have different melting temperatures, this is plasticity.</a:t>
            </a:r>
          </a:p>
          <a:p>
            <a:pPr marL="122467" indent="-122467">
              <a:buFont typeface="Arial" panose="020B0604020202020204" pitchFamily="34" charset="0"/>
              <a:buChar char="•"/>
            </a:pPr>
            <a:r>
              <a:rPr lang="en-GB" sz="857" dirty="0"/>
              <a:t>Saturated fat usually comes from animal sources and is solid at room temperature e.g. butter – these are more unhealthy </a:t>
            </a:r>
          </a:p>
          <a:p>
            <a:pPr marL="122467" indent="-122467">
              <a:buFont typeface="Arial" panose="020B0604020202020204" pitchFamily="34" charset="0"/>
              <a:buChar char="•"/>
            </a:pPr>
            <a:r>
              <a:rPr lang="en-GB" sz="857" dirty="0"/>
              <a:t>Unsaturated fat usually comes from plant sources and is liquid at room temperature e.g. olive oil – these are considered the “healthier” fats</a:t>
            </a:r>
          </a:p>
          <a:p>
            <a:pPr marL="122467" indent="-122467">
              <a:buFont typeface="Arial" panose="020B0604020202020204" pitchFamily="34" charset="0"/>
              <a:buChar char="•"/>
            </a:pPr>
            <a:r>
              <a:rPr lang="en-GB" sz="857" dirty="0"/>
              <a:t>Saturated fats can increase the cholesterol level in the blood</a:t>
            </a:r>
          </a:p>
          <a:p>
            <a:pPr marL="122467" indent="-122467">
              <a:buFont typeface="Arial" panose="020B0604020202020204" pitchFamily="34" charset="0"/>
              <a:buChar char="•"/>
            </a:pPr>
            <a:r>
              <a:rPr lang="en-GB" sz="857" dirty="0"/>
              <a:t>Unsaturated fats can reduce cholesterol in the blood</a:t>
            </a:r>
          </a:p>
          <a:p>
            <a:pPr marL="122467" indent="-122467">
              <a:buFont typeface="Arial" panose="020B0604020202020204" pitchFamily="34" charset="0"/>
              <a:buChar char="•"/>
            </a:pPr>
            <a:r>
              <a:rPr lang="en-GB" sz="857" dirty="0"/>
              <a:t>Making a solid fat from a liquid oil is called hydrogenation.  Trans fats are produced during hydrogenation.</a:t>
            </a:r>
          </a:p>
          <a:p>
            <a:pPr marL="122467" indent="-122467">
              <a:buFont typeface="Arial" panose="020B0604020202020204" pitchFamily="34" charset="0"/>
              <a:buChar char="•"/>
            </a:pPr>
            <a:r>
              <a:rPr lang="en-GB" sz="857" dirty="0"/>
              <a:t>Trans Fats have been linked to health problems including heart disease and some cancers</a:t>
            </a:r>
          </a:p>
          <a:p>
            <a:pPr marL="122467" indent="-122467">
              <a:buFont typeface="Arial" panose="020B0604020202020204" pitchFamily="34" charset="0"/>
              <a:buChar char="•"/>
            </a:pPr>
            <a:r>
              <a:rPr lang="en-GB" sz="857" dirty="0"/>
              <a:t>Excess at can lead to weight gain and higher blood cholesterol levels, this can lead to obesity and coronary heart disease (CHD)</a:t>
            </a:r>
          </a:p>
          <a:p>
            <a:pPr marL="122467" indent="-122467">
              <a:buFont typeface="Arial" panose="020B0604020202020204" pitchFamily="34" charset="0"/>
              <a:buChar char="•"/>
            </a:pPr>
            <a:r>
              <a:rPr lang="en-GB" sz="857" dirty="0"/>
              <a:t>Fat deficiency in babies and children can affect normal growth</a:t>
            </a:r>
          </a:p>
          <a:p>
            <a:pPr marL="122467" indent="-122467">
              <a:buFont typeface="Arial" panose="020B0604020202020204" pitchFamily="34" charset="0"/>
              <a:buChar char="•"/>
            </a:pPr>
            <a:r>
              <a:rPr lang="en-GB" sz="857" dirty="0"/>
              <a:t>Fat deficiency in adults can result in deficiencies of fat-soluble vitamins.</a:t>
            </a:r>
          </a:p>
          <a:p>
            <a:endParaRPr lang="en-GB" sz="857" dirty="0"/>
          </a:p>
          <a:p>
            <a:pPr marL="122467" indent="-122467">
              <a:buFont typeface="Arial" panose="020B0604020202020204" pitchFamily="34" charset="0"/>
              <a:buChar char="•"/>
            </a:pPr>
            <a:endParaRPr lang="en-GB" sz="857" dirty="0"/>
          </a:p>
        </p:txBody>
      </p:sp>
      <p:pic>
        <p:nvPicPr>
          <p:cNvPr id="190" name="Picture 189"/>
          <p:cNvPicPr>
            <a:picLocks noChangeAspect="1"/>
          </p:cNvPicPr>
          <p:nvPr/>
        </p:nvPicPr>
        <p:blipFill>
          <a:blip r:embed="rId14"/>
          <a:stretch>
            <a:fillRect/>
          </a:stretch>
        </p:blipFill>
        <p:spPr>
          <a:xfrm>
            <a:off x="4779138" y="6258889"/>
            <a:ext cx="367230" cy="367230"/>
          </a:xfrm>
          <a:prstGeom prst="rect">
            <a:avLst/>
          </a:prstGeom>
        </p:spPr>
      </p:pic>
      <p:sp>
        <p:nvSpPr>
          <p:cNvPr id="191" name="TextBox 190"/>
          <p:cNvSpPr txBox="1"/>
          <p:nvPr/>
        </p:nvSpPr>
        <p:spPr>
          <a:xfrm>
            <a:off x="2328820" y="6337179"/>
            <a:ext cx="2416054" cy="356123"/>
          </a:xfrm>
          <a:prstGeom prst="rect">
            <a:avLst/>
          </a:prstGeom>
          <a:noFill/>
        </p:spPr>
        <p:txBody>
          <a:bodyPr wrap="square" rtlCol="0">
            <a:spAutoFit/>
          </a:bodyPr>
          <a:lstStyle/>
          <a:p>
            <a:r>
              <a:rPr lang="en-GB" sz="857" dirty="0"/>
              <a:t>Cholesterol in the blood stream blocking arteries – directly leading to high blood pressure and CHD</a:t>
            </a:r>
          </a:p>
        </p:txBody>
      </p:sp>
      <p:sp>
        <p:nvSpPr>
          <p:cNvPr id="192" name="TextBox 191"/>
          <p:cNvSpPr txBox="1"/>
          <p:nvPr/>
        </p:nvSpPr>
        <p:spPr>
          <a:xfrm>
            <a:off x="5625229" y="3347350"/>
            <a:ext cx="1643808" cy="246221"/>
          </a:xfrm>
          <a:prstGeom prst="rect">
            <a:avLst/>
          </a:prstGeom>
          <a:solidFill>
            <a:schemeClr val="accent1">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Water:</a:t>
            </a:r>
          </a:p>
        </p:txBody>
      </p:sp>
      <p:sp>
        <p:nvSpPr>
          <p:cNvPr id="193" name="TextBox 192"/>
          <p:cNvSpPr txBox="1"/>
          <p:nvPr/>
        </p:nvSpPr>
        <p:spPr>
          <a:xfrm>
            <a:off x="5625229" y="3567190"/>
            <a:ext cx="1643808" cy="3653501"/>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The body needs water for</a:t>
            </a:r>
          </a:p>
          <a:p>
            <a:pPr marL="449045" lvl="1" indent="-122467">
              <a:buFont typeface="Arial" panose="020B0604020202020204" pitchFamily="34" charset="0"/>
              <a:buChar char="•"/>
            </a:pPr>
            <a:r>
              <a:rPr lang="en-GB" sz="857" dirty="0"/>
              <a:t>Normal brain function</a:t>
            </a:r>
          </a:p>
          <a:p>
            <a:pPr marL="449045" lvl="1" indent="-122467">
              <a:buFont typeface="Arial" panose="020B0604020202020204" pitchFamily="34" charset="0"/>
              <a:buChar char="•"/>
            </a:pPr>
            <a:r>
              <a:rPr lang="en-GB" sz="857" dirty="0"/>
              <a:t>Decrease the risk of kidney problems</a:t>
            </a:r>
          </a:p>
          <a:p>
            <a:pPr marL="449045" lvl="1" indent="-122467">
              <a:buFont typeface="Arial" panose="020B0604020202020204" pitchFamily="34" charset="0"/>
              <a:buChar char="•"/>
            </a:pPr>
            <a:r>
              <a:rPr lang="en-GB" sz="857" dirty="0"/>
              <a:t>Normal blood pressure</a:t>
            </a:r>
          </a:p>
          <a:p>
            <a:pPr marL="449045" lvl="1" indent="-122467">
              <a:buFont typeface="Arial" panose="020B0604020202020204" pitchFamily="34" charset="0"/>
              <a:buChar char="•"/>
            </a:pPr>
            <a:r>
              <a:rPr lang="en-GB" sz="857" dirty="0"/>
              <a:t>Help with bowel movements</a:t>
            </a:r>
          </a:p>
          <a:p>
            <a:pPr marL="449045" lvl="1" indent="-122467">
              <a:buFont typeface="Arial" panose="020B0604020202020204" pitchFamily="34" charset="0"/>
              <a:buChar char="•"/>
            </a:pPr>
            <a:r>
              <a:rPr lang="en-GB" sz="857" dirty="0"/>
              <a:t>Regulate body temperature </a:t>
            </a:r>
          </a:p>
          <a:p>
            <a:pPr marL="449045" lvl="1" indent="-122467">
              <a:buFont typeface="Arial" panose="020B0604020202020204" pitchFamily="34" charset="0"/>
              <a:buChar char="•"/>
            </a:pPr>
            <a:r>
              <a:rPr lang="en-GB" sz="857" dirty="0"/>
              <a:t>Maintain hydration</a:t>
            </a:r>
          </a:p>
          <a:p>
            <a:pPr marL="449045" lvl="1" indent="-122467">
              <a:buFont typeface="Arial" panose="020B0604020202020204" pitchFamily="34" charset="0"/>
              <a:buChar char="•"/>
            </a:pPr>
            <a:r>
              <a:rPr lang="en-GB" sz="857" dirty="0"/>
              <a:t>Making body fluids e.g. blood, saliva, mucus</a:t>
            </a:r>
          </a:p>
          <a:p>
            <a:pPr marL="122467" indent="-122467">
              <a:buFont typeface="Arial" panose="020B0604020202020204" pitchFamily="34" charset="0"/>
              <a:buChar char="•"/>
            </a:pPr>
            <a:r>
              <a:rPr lang="en-GB" sz="857" dirty="0"/>
              <a:t>Main sources of water include water, milk, tea, coffee and fruit juices</a:t>
            </a:r>
          </a:p>
          <a:p>
            <a:pPr marL="122467" indent="-122467">
              <a:buFont typeface="Arial" panose="020B0604020202020204" pitchFamily="34" charset="0"/>
              <a:buChar char="•"/>
            </a:pPr>
            <a:r>
              <a:rPr lang="en-GB" sz="857" dirty="0"/>
              <a:t>Some water comes from foods such as soup, yoghurt and fruit.</a:t>
            </a:r>
          </a:p>
          <a:p>
            <a:pPr marL="122467" indent="-122467">
              <a:buFont typeface="Arial" panose="020B0604020202020204" pitchFamily="34" charset="0"/>
              <a:buChar char="•"/>
            </a:pPr>
            <a:r>
              <a:rPr lang="en-GB" sz="857" dirty="0"/>
              <a:t>6-8 glasses of water should be drank every day</a:t>
            </a:r>
          </a:p>
          <a:p>
            <a:pPr marL="122467" indent="-122467">
              <a:buFont typeface="Arial" panose="020B0604020202020204" pitchFamily="34" charset="0"/>
              <a:buChar char="•"/>
            </a:pPr>
            <a:r>
              <a:rPr lang="en-GB" sz="857" dirty="0"/>
              <a:t>Some people will need to drink more water e.g. active people, people who are ill, elderly people, during hot weather.</a:t>
            </a:r>
          </a:p>
        </p:txBody>
      </p:sp>
      <p:sp>
        <p:nvSpPr>
          <p:cNvPr id="194" name="TextBox 193"/>
          <p:cNvSpPr txBox="1"/>
          <p:nvPr/>
        </p:nvSpPr>
        <p:spPr>
          <a:xfrm>
            <a:off x="7386752" y="3347350"/>
            <a:ext cx="1643808" cy="246221"/>
          </a:xfrm>
          <a:prstGeom prst="rect">
            <a:avLst/>
          </a:prstGeom>
          <a:solidFill>
            <a:srgbClr val="FF9933"/>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Dietary Fibre:</a:t>
            </a:r>
          </a:p>
        </p:txBody>
      </p:sp>
      <p:sp>
        <p:nvSpPr>
          <p:cNvPr id="195" name="TextBox 194"/>
          <p:cNvSpPr txBox="1"/>
          <p:nvPr/>
        </p:nvSpPr>
        <p:spPr>
          <a:xfrm>
            <a:off x="7386752" y="3567190"/>
            <a:ext cx="1643808" cy="3389711"/>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The body needs fibre to help keep the digestive system moving.</a:t>
            </a:r>
          </a:p>
          <a:p>
            <a:pPr marL="122467" indent="-122467">
              <a:buFont typeface="Arial" panose="020B0604020202020204" pitchFamily="34" charset="0"/>
              <a:buChar char="•"/>
            </a:pPr>
            <a:r>
              <a:rPr lang="en-GB" sz="857" dirty="0"/>
              <a:t>Adults should eat 18g a day.</a:t>
            </a:r>
          </a:p>
          <a:p>
            <a:pPr marL="122467" indent="-122467">
              <a:buFont typeface="Arial" panose="020B0604020202020204" pitchFamily="34" charset="0"/>
              <a:buChar char="•"/>
            </a:pPr>
            <a:r>
              <a:rPr lang="en-GB" sz="857" dirty="0"/>
              <a:t>The scientific name for fibre is Non-Starch Polysaccharide (NSP)</a:t>
            </a:r>
          </a:p>
          <a:p>
            <a:pPr marL="122467" indent="-122467">
              <a:buFont typeface="Arial" panose="020B0604020202020204" pitchFamily="34" charset="0"/>
              <a:buChar char="•"/>
            </a:pPr>
            <a:r>
              <a:rPr lang="en-GB" sz="857" dirty="0"/>
              <a:t>Soluble NSP absorbs water forming a gel-like substance, this can help prevent the absorption of cholesterol.</a:t>
            </a:r>
          </a:p>
          <a:p>
            <a:pPr marL="122467" indent="-122467">
              <a:buFont typeface="Arial" panose="020B0604020202020204" pitchFamily="34" charset="0"/>
              <a:buChar char="•"/>
            </a:pPr>
            <a:r>
              <a:rPr lang="en-GB" sz="857" dirty="0"/>
              <a:t>Insoluble NSP is not absorbed by the body.  It passes through the body as waste which helps prevent bowel disease.</a:t>
            </a:r>
          </a:p>
          <a:p>
            <a:pPr marL="122467" indent="-122467">
              <a:buFont typeface="Arial" panose="020B0604020202020204" pitchFamily="34" charset="0"/>
              <a:buChar char="•"/>
            </a:pPr>
            <a:r>
              <a:rPr lang="en-GB" sz="857" dirty="0"/>
              <a:t>Dietary Fibre makes food matter soft and bulky.</a:t>
            </a:r>
          </a:p>
          <a:p>
            <a:pPr marL="122467" indent="-122467">
              <a:buFont typeface="Arial" panose="020B0604020202020204" pitchFamily="34" charset="0"/>
              <a:buChar char="•"/>
            </a:pPr>
            <a:r>
              <a:rPr lang="en-GB" sz="857" dirty="0"/>
              <a:t>You can get fibre from wholemeal and wholegrain carbohydrates and vegetables</a:t>
            </a:r>
          </a:p>
          <a:p>
            <a:pPr marL="122467" indent="-122467">
              <a:buFont typeface="Arial" panose="020B0604020202020204" pitchFamily="34" charset="0"/>
              <a:buChar char="•"/>
            </a:pPr>
            <a:r>
              <a:rPr lang="en-GB" sz="857" dirty="0"/>
              <a:t>Fibre deficiency can lead to constipation and diverticular disease and sometimes cancer.</a:t>
            </a:r>
          </a:p>
        </p:txBody>
      </p:sp>
      <p:sp>
        <p:nvSpPr>
          <p:cNvPr id="196" name="TextBox 195"/>
          <p:cNvSpPr txBox="1"/>
          <p:nvPr/>
        </p:nvSpPr>
        <p:spPr>
          <a:xfrm>
            <a:off x="-4211" y="358408"/>
            <a:ext cx="2114740" cy="246221"/>
          </a:xfrm>
          <a:prstGeom prst="rect">
            <a:avLst/>
          </a:prstGeom>
          <a:solidFill>
            <a:srgbClr val="99FF66"/>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Keywords and definitions:</a:t>
            </a:r>
          </a:p>
        </p:txBody>
      </p:sp>
      <p:sp>
        <p:nvSpPr>
          <p:cNvPr id="250" name="TextBox 249"/>
          <p:cNvSpPr txBox="1"/>
          <p:nvPr/>
        </p:nvSpPr>
        <p:spPr>
          <a:xfrm>
            <a:off x="-5662" y="575638"/>
            <a:ext cx="2116191" cy="6127255"/>
          </a:xfrm>
          <a:prstGeom prst="rect">
            <a:avLst/>
          </a:prstGeom>
          <a:noFill/>
          <a:ln>
            <a:solidFill>
              <a:schemeClr val="tx1"/>
            </a:solidFill>
          </a:ln>
        </p:spPr>
        <p:txBody>
          <a:bodyPr wrap="square" rtlCol="0">
            <a:spAutoFit/>
          </a:bodyPr>
          <a:lstStyle/>
          <a:p>
            <a:r>
              <a:rPr lang="en-GB" sz="857" b="1" u="sng" dirty="0"/>
              <a:t>Amino acids: </a:t>
            </a:r>
            <a:r>
              <a:rPr lang="en-GB" sz="786" dirty="0"/>
              <a:t>small molecules that form long chains in proteins</a:t>
            </a:r>
            <a:endParaRPr lang="en-GB" sz="786" b="1" dirty="0"/>
          </a:p>
          <a:p>
            <a:r>
              <a:rPr lang="en-GB" sz="857" b="1" u="sng" dirty="0"/>
              <a:t>Cholesterol:</a:t>
            </a:r>
            <a:r>
              <a:rPr lang="en-GB" sz="857" u="sng" dirty="0"/>
              <a:t> </a:t>
            </a:r>
            <a:r>
              <a:rPr lang="en-GB" sz="786" dirty="0"/>
              <a:t>A type of fat found in the blood.  It is made in the liver and obtained from saturated fatty foods.</a:t>
            </a:r>
            <a:endParaRPr lang="en-GB" sz="786" b="1" dirty="0"/>
          </a:p>
          <a:p>
            <a:r>
              <a:rPr lang="en-GB" sz="857" b="1" u="sng" dirty="0"/>
              <a:t>Constipation:</a:t>
            </a:r>
            <a:r>
              <a:rPr lang="en-GB" sz="857" u="sng" dirty="0"/>
              <a:t> </a:t>
            </a:r>
            <a:r>
              <a:rPr lang="en-GB" sz="786" dirty="0"/>
              <a:t>when faeces becomes difficult to expel from the body.</a:t>
            </a:r>
            <a:endParaRPr lang="en-GB" sz="786" b="1" dirty="0"/>
          </a:p>
          <a:p>
            <a:r>
              <a:rPr lang="en-GB" sz="857" b="1" u="sng" dirty="0"/>
              <a:t>Disaccharide</a:t>
            </a:r>
            <a:r>
              <a:rPr lang="en-GB" sz="786" b="1" dirty="0"/>
              <a:t>: </a:t>
            </a:r>
            <a:r>
              <a:rPr lang="en-GB" sz="786" dirty="0"/>
              <a:t>when two monosaccharides join together to form a double sugar</a:t>
            </a:r>
          </a:p>
          <a:p>
            <a:r>
              <a:rPr lang="en-GB" sz="857" b="1" u="sng" dirty="0"/>
              <a:t>Diverticular Disease: </a:t>
            </a:r>
            <a:r>
              <a:rPr lang="en-GB" sz="786" dirty="0"/>
              <a:t>When pouches form in the intestines and become infected with bacteria.</a:t>
            </a:r>
          </a:p>
          <a:p>
            <a:r>
              <a:rPr lang="en-GB" sz="857" b="1" u="sng" dirty="0"/>
              <a:t>Essential amino acids: </a:t>
            </a:r>
            <a:r>
              <a:rPr lang="en-GB" sz="786" dirty="0"/>
              <a:t>x8 amino acids that can only be obtained through the diet</a:t>
            </a:r>
          </a:p>
          <a:p>
            <a:r>
              <a:rPr lang="en-GB" sz="857" b="1" u="sng" dirty="0"/>
              <a:t>Fat-soluble vitamins:</a:t>
            </a:r>
            <a:r>
              <a:rPr lang="en-GB" sz="857" u="sng" dirty="0"/>
              <a:t> </a:t>
            </a:r>
            <a:r>
              <a:rPr lang="en-GB" sz="786" dirty="0"/>
              <a:t>Vitamins A, D, E, K – are stored in the body longer than water-soluble vitamins</a:t>
            </a:r>
          </a:p>
          <a:p>
            <a:r>
              <a:rPr lang="en-GB" sz="857" b="1" u="sng" dirty="0"/>
              <a:t>Fatty Acids</a:t>
            </a:r>
            <a:r>
              <a:rPr lang="en-GB" sz="786" b="1" dirty="0"/>
              <a:t>:</a:t>
            </a:r>
            <a:r>
              <a:rPr lang="en-GB" sz="786" dirty="0"/>
              <a:t> Fat is made up of fatty acids and glycerol</a:t>
            </a:r>
          </a:p>
          <a:p>
            <a:r>
              <a:rPr lang="en-GB" sz="857" b="1" u="sng" dirty="0"/>
              <a:t>Glycerol:</a:t>
            </a:r>
            <a:r>
              <a:rPr lang="en-GB" sz="857" u="sng" dirty="0"/>
              <a:t> </a:t>
            </a:r>
            <a:r>
              <a:rPr lang="en-GB" sz="786" dirty="0"/>
              <a:t>Part of a fat molecule</a:t>
            </a:r>
          </a:p>
          <a:p>
            <a:r>
              <a:rPr lang="en-GB" sz="857" b="1" u="sng" dirty="0"/>
              <a:t>High Biological Value (HBV):</a:t>
            </a:r>
            <a:r>
              <a:rPr lang="en-GB" sz="857" u="sng" dirty="0"/>
              <a:t> </a:t>
            </a:r>
            <a:r>
              <a:rPr lang="en-GB" sz="786" dirty="0"/>
              <a:t>Food sources such as animal proteins, that contain all essential amino acids.</a:t>
            </a:r>
          </a:p>
          <a:p>
            <a:r>
              <a:rPr lang="en-GB" sz="857" b="1" u="sng" dirty="0"/>
              <a:t>Hydrogenation:</a:t>
            </a:r>
            <a:r>
              <a:rPr lang="en-GB" sz="857" u="sng" dirty="0"/>
              <a:t> </a:t>
            </a:r>
            <a:r>
              <a:rPr lang="en-GB" sz="786" dirty="0"/>
              <a:t>Making a solid fat from a liquid fat</a:t>
            </a:r>
          </a:p>
          <a:p>
            <a:r>
              <a:rPr lang="en-GB" sz="857" b="1" u="sng" dirty="0"/>
              <a:t>Kwashiorkor</a:t>
            </a:r>
            <a:r>
              <a:rPr lang="en-GB" sz="786" b="1" dirty="0"/>
              <a:t>:</a:t>
            </a:r>
            <a:r>
              <a:rPr lang="en-GB" sz="786" dirty="0"/>
              <a:t> A severe form of protein malnutrition.</a:t>
            </a:r>
            <a:endParaRPr lang="en-GB" sz="786" b="1" dirty="0"/>
          </a:p>
          <a:p>
            <a:r>
              <a:rPr lang="en-GB" sz="857" b="1" u="sng" dirty="0"/>
              <a:t>Low Biological Value (LBV):</a:t>
            </a:r>
            <a:r>
              <a:rPr lang="en-GB" sz="857" u="sng" dirty="0"/>
              <a:t> </a:t>
            </a:r>
            <a:r>
              <a:rPr lang="en-GB" sz="786" dirty="0"/>
              <a:t>Protein from plant sources, does </a:t>
            </a:r>
            <a:r>
              <a:rPr lang="en-GB" sz="786" i="1" dirty="0"/>
              <a:t>not</a:t>
            </a:r>
            <a:r>
              <a:rPr lang="en-GB" sz="786" dirty="0"/>
              <a:t> contain all essential amino acids (the exception is soya)</a:t>
            </a:r>
            <a:endParaRPr lang="en-GB" sz="786" b="1" dirty="0"/>
          </a:p>
          <a:p>
            <a:r>
              <a:rPr lang="en-GB" sz="857" b="1" u="sng" dirty="0"/>
              <a:t>Monosaccharide</a:t>
            </a:r>
            <a:r>
              <a:rPr lang="en-GB" sz="786" b="1" dirty="0"/>
              <a:t>: </a:t>
            </a:r>
            <a:r>
              <a:rPr lang="en-GB" sz="786" dirty="0"/>
              <a:t>the simplest form of carbohydrates – single sugars.</a:t>
            </a:r>
          </a:p>
          <a:p>
            <a:r>
              <a:rPr lang="en-GB" sz="857" b="1" u="sng" dirty="0"/>
              <a:t>Non-starch Polysaccharide (NSP):</a:t>
            </a:r>
            <a:r>
              <a:rPr lang="en-GB" sz="857" u="sng" dirty="0"/>
              <a:t> </a:t>
            </a:r>
            <a:r>
              <a:rPr lang="en-GB" sz="786" dirty="0"/>
              <a:t>the scientific name for dietary fibre</a:t>
            </a:r>
          </a:p>
          <a:p>
            <a:r>
              <a:rPr lang="en-GB" sz="857" b="1" u="sng" dirty="0"/>
              <a:t>Polysaccharide:</a:t>
            </a:r>
            <a:r>
              <a:rPr lang="en-GB" sz="857" u="sng" dirty="0"/>
              <a:t> - </a:t>
            </a:r>
            <a:r>
              <a:rPr lang="en-GB" sz="786" dirty="0"/>
              <a:t>Long chains of monosaccharides</a:t>
            </a:r>
          </a:p>
          <a:p>
            <a:r>
              <a:rPr lang="en-GB" sz="857" b="1" u="sng" dirty="0"/>
              <a:t>Protein Complementation:</a:t>
            </a:r>
            <a:r>
              <a:rPr lang="en-GB" sz="857" u="sng" dirty="0"/>
              <a:t> </a:t>
            </a:r>
            <a:r>
              <a:rPr lang="en-GB" sz="786" dirty="0"/>
              <a:t>when LBV food are eaten together to provide all essential amino acids e.g. beans on toast</a:t>
            </a:r>
            <a:endParaRPr lang="en-GB" sz="786" b="1" dirty="0"/>
          </a:p>
          <a:p>
            <a:r>
              <a:rPr lang="en-GB" sz="857" b="1" u="sng" dirty="0"/>
              <a:t>Saturated Fats: </a:t>
            </a:r>
            <a:r>
              <a:rPr lang="en-GB" sz="786" dirty="0"/>
              <a:t>A fat that comes predominantly from animal sources</a:t>
            </a:r>
            <a:endParaRPr lang="en-GB" sz="786" b="1" dirty="0"/>
          </a:p>
          <a:p>
            <a:r>
              <a:rPr lang="en-GB" sz="857" b="1" u="sng" dirty="0"/>
              <a:t>Texturised vegetable protein (TVP): </a:t>
            </a:r>
            <a:r>
              <a:rPr lang="en-GB" sz="786" dirty="0"/>
              <a:t>A types of protein obtained from soya beans and made to resemble minced meat</a:t>
            </a:r>
          </a:p>
          <a:p>
            <a:r>
              <a:rPr lang="en-GB" sz="857" b="1" u="sng" dirty="0"/>
              <a:t>Trans fats:</a:t>
            </a:r>
            <a:r>
              <a:rPr lang="en-GB" sz="857" u="sng" dirty="0"/>
              <a:t> </a:t>
            </a:r>
            <a:r>
              <a:rPr lang="en-GB" sz="786" dirty="0"/>
              <a:t>When oil goes through the hydrogenation process</a:t>
            </a:r>
            <a:endParaRPr lang="en-GB" sz="786" b="1" dirty="0"/>
          </a:p>
          <a:p>
            <a:r>
              <a:rPr lang="en-GB" sz="857" b="1" u="sng" dirty="0"/>
              <a:t>Unsaturated Fats: </a:t>
            </a:r>
            <a:r>
              <a:rPr lang="en-GB" sz="786" dirty="0"/>
              <a:t>A fat that comes predominantly from plant sources</a:t>
            </a:r>
            <a:endParaRPr lang="en-GB" sz="786" b="1" dirty="0"/>
          </a:p>
        </p:txBody>
      </p:sp>
    </p:spTree>
    <p:extLst>
      <p:ext uri="{BB962C8B-B14F-4D97-AF65-F5344CB8AC3E}">
        <p14:creationId xmlns:p14="http://schemas.microsoft.com/office/powerpoint/2010/main" val="761003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0255" y="-5965"/>
            <a:ext cx="7121236" cy="346249"/>
          </a:xfrm>
          <a:prstGeom prst="rect">
            <a:avLst/>
          </a:prstGeom>
          <a:noFill/>
        </p:spPr>
        <p:txBody>
          <a:bodyPr wrap="square" lIns="68580" tIns="34290" rIns="68580" bIns="34290">
            <a:spAutoFit/>
          </a:bodyPr>
          <a:lstStyle/>
          <a:p>
            <a:r>
              <a:rPr lang="en-GB" b="1" u="sng" dirty="0">
                <a:solidFill>
                  <a:prstClr val="black"/>
                </a:solidFill>
              </a:rPr>
              <a:t>AQA Food Preparation &amp; Nutrition Knowledge Organiser </a:t>
            </a:r>
            <a:r>
              <a:rPr lang="en-US" sz="1714" dirty="0" smtClean="0">
                <a:ln w="0"/>
                <a:effectLst>
                  <a:outerShdw blurRad="38100" dist="19050" dir="2700000" algn="tl" rotWithShape="0">
                    <a:schemeClr val="dk1">
                      <a:alpha val="40000"/>
                    </a:schemeClr>
                  </a:outerShdw>
                </a:effectLst>
              </a:rPr>
              <a:t>- Micro-Nutrients</a:t>
            </a:r>
            <a:endParaRPr lang="en-US" sz="1714" dirty="0">
              <a:ln w="0"/>
              <a:effectLst>
                <a:outerShdw blurRad="38100" dist="19050" dir="2700000" algn="tl" rotWithShape="0">
                  <a:schemeClr val="dk1">
                    <a:alpha val="40000"/>
                  </a:schemeClr>
                </a:outerShdw>
              </a:effectLst>
            </a:endParaRPr>
          </a:p>
        </p:txBody>
      </p:sp>
      <p:sp>
        <p:nvSpPr>
          <p:cNvPr id="18" name="TextBox 17"/>
          <p:cNvSpPr txBox="1"/>
          <p:nvPr/>
        </p:nvSpPr>
        <p:spPr>
          <a:xfrm>
            <a:off x="2221378" y="355799"/>
            <a:ext cx="3325125" cy="246221"/>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Vitamins:</a:t>
            </a:r>
          </a:p>
        </p:txBody>
      </p:sp>
      <p:sp>
        <p:nvSpPr>
          <p:cNvPr id="122" name="TextBox 121"/>
          <p:cNvSpPr txBox="1"/>
          <p:nvPr/>
        </p:nvSpPr>
        <p:spPr>
          <a:xfrm>
            <a:off x="2221378" y="575638"/>
            <a:ext cx="3325125" cy="2027222"/>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786" dirty="0"/>
              <a:t>Vitamin A, C and E contain antioxidants that work together to protect cells. </a:t>
            </a:r>
          </a:p>
          <a:p>
            <a:pPr marL="122467" indent="-122467">
              <a:buFont typeface="Arial" panose="020B0604020202020204" pitchFamily="34" charset="0"/>
              <a:buChar char="•"/>
            </a:pPr>
            <a:r>
              <a:rPr lang="en-GB" sz="786" dirty="0"/>
              <a:t>Vitamins B and C are water-soluble so will dissolve into water during cooking.  </a:t>
            </a:r>
          </a:p>
          <a:p>
            <a:pPr marL="122467" indent="-122467">
              <a:buFont typeface="Arial" panose="020B0604020202020204" pitchFamily="34" charset="0"/>
              <a:buChar char="•"/>
            </a:pPr>
            <a:r>
              <a:rPr lang="en-GB" sz="786" dirty="0"/>
              <a:t>Vitamins B1 and C are destroyed by heat and Vitamin C is destroyed by exposure to oxygen.</a:t>
            </a:r>
          </a:p>
          <a:p>
            <a:pPr marL="122467" indent="-122467">
              <a:buFont typeface="Arial" panose="020B0604020202020204" pitchFamily="34" charset="0"/>
              <a:buChar char="•"/>
            </a:pPr>
            <a:r>
              <a:rPr lang="en-GB" sz="786" dirty="0"/>
              <a:t>To maximise vitamin retention:</a:t>
            </a:r>
          </a:p>
          <a:p>
            <a:pPr lvl="1"/>
            <a:r>
              <a:rPr lang="en-GB" sz="786" dirty="0"/>
              <a:t>- prepare foods quickly just before serving</a:t>
            </a:r>
          </a:p>
          <a:p>
            <a:pPr lvl="1"/>
            <a:r>
              <a:rPr lang="en-GB" sz="786" dirty="0"/>
              <a:t>- use small amounts of boiling water to cook</a:t>
            </a:r>
          </a:p>
          <a:p>
            <a:pPr lvl="1"/>
            <a:r>
              <a:rPr lang="en-GB" sz="786" dirty="0"/>
              <a:t>- use excess boiled water to make sauces as the vitamins will be in the water </a:t>
            </a:r>
          </a:p>
          <a:p>
            <a:pPr lvl="1"/>
            <a:r>
              <a:rPr lang="en-GB" sz="786" dirty="0"/>
              <a:t>-Avoid cutting lots of nutrients</a:t>
            </a:r>
          </a:p>
          <a:p>
            <a:pPr lvl="1"/>
            <a:r>
              <a:rPr lang="en-GB" sz="786" dirty="0"/>
              <a:t>-Cook foods with water soluble vitamins by steaming, grilling or roasting instead of boiling</a:t>
            </a:r>
          </a:p>
          <a:p>
            <a:pPr lvl="1"/>
            <a:r>
              <a:rPr lang="en-GB" sz="786" dirty="0"/>
              <a:t>-Cook foods with fat soluble vitamins by boiling, steaming or grilling instead of roasting</a:t>
            </a:r>
          </a:p>
        </p:txBody>
      </p:sp>
      <p:sp>
        <p:nvSpPr>
          <p:cNvPr id="196" name="TextBox 195"/>
          <p:cNvSpPr txBox="1"/>
          <p:nvPr/>
        </p:nvSpPr>
        <p:spPr>
          <a:xfrm>
            <a:off x="9273" y="-874"/>
            <a:ext cx="1680982" cy="246221"/>
          </a:xfrm>
          <a:prstGeom prst="rect">
            <a:avLst/>
          </a:prstGeom>
          <a:solidFill>
            <a:srgbClr val="99FF66"/>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Keywords and definitions:</a:t>
            </a:r>
          </a:p>
        </p:txBody>
      </p:sp>
      <p:sp>
        <p:nvSpPr>
          <p:cNvPr id="250" name="TextBox 249"/>
          <p:cNvSpPr txBox="1"/>
          <p:nvPr/>
        </p:nvSpPr>
        <p:spPr>
          <a:xfrm>
            <a:off x="7822" y="227611"/>
            <a:ext cx="2104697" cy="6501652"/>
          </a:xfrm>
          <a:prstGeom prst="rect">
            <a:avLst/>
          </a:prstGeom>
          <a:noFill/>
          <a:ln>
            <a:solidFill>
              <a:schemeClr val="tx1"/>
            </a:solidFill>
          </a:ln>
        </p:spPr>
        <p:txBody>
          <a:bodyPr wrap="square" rtlCol="0">
            <a:spAutoFit/>
          </a:bodyPr>
          <a:lstStyle/>
          <a:p>
            <a:r>
              <a:rPr lang="en-GB" sz="786" b="1" u="sng" dirty="0"/>
              <a:t>Antioxidant: </a:t>
            </a:r>
            <a:r>
              <a:rPr lang="en-GB" sz="786" dirty="0"/>
              <a:t>these help protect cell membrane and to maintain healthy skin and eyes.</a:t>
            </a:r>
          </a:p>
          <a:p>
            <a:endParaRPr lang="en-GB" sz="786" b="1" dirty="0"/>
          </a:p>
          <a:p>
            <a:r>
              <a:rPr lang="en-GB" sz="786" b="1" u="sng" dirty="0"/>
              <a:t>Deficiency:</a:t>
            </a:r>
            <a:r>
              <a:rPr lang="en-GB" sz="786" u="sng" dirty="0"/>
              <a:t> </a:t>
            </a:r>
            <a:r>
              <a:rPr lang="en-GB" sz="786" dirty="0"/>
              <a:t>Having too little of something, that may cause a health problem</a:t>
            </a:r>
          </a:p>
          <a:p>
            <a:endParaRPr lang="en-GB" sz="786" b="1" dirty="0"/>
          </a:p>
          <a:p>
            <a:r>
              <a:rPr lang="en-GB" sz="786" b="1" u="sng" dirty="0"/>
              <a:t>E</a:t>
            </a:r>
            <a:r>
              <a:rPr lang="en-GB" sz="786" u="sng" dirty="0"/>
              <a:t>:</a:t>
            </a:r>
            <a:r>
              <a:rPr lang="en-GB" sz="786" b="1" u="sng" dirty="0"/>
              <a:t>xcess</a:t>
            </a:r>
            <a:r>
              <a:rPr lang="en-GB" sz="786" dirty="0"/>
              <a:t> Having too much of something, that may cause a health problem</a:t>
            </a:r>
            <a:endParaRPr lang="en-GB" sz="786" b="1" dirty="0"/>
          </a:p>
          <a:p>
            <a:endParaRPr lang="en-GB" sz="786" b="1" dirty="0"/>
          </a:p>
          <a:p>
            <a:r>
              <a:rPr lang="en-GB" sz="786" b="1" u="sng" dirty="0"/>
              <a:t>Fortified: </a:t>
            </a:r>
            <a:r>
              <a:rPr lang="en-GB" sz="786" dirty="0"/>
              <a:t>strengthening the nutritional content of a food by adding vitamins and minerals during production.</a:t>
            </a:r>
            <a:endParaRPr lang="en-GB" sz="786" b="1" dirty="0"/>
          </a:p>
          <a:p>
            <a:endParaRPr lang="en-GB" sz="786" b="1" dirty="0"/>
          </a:p>
          <a:p>
            <a:r>
              <a:rPr lang="en-GB" sz="786" b="1" u="sng" dirty="0"/>
              <a:t>Haemoglobin: </a:t>
            </a:r>
            <a:r>
              <a:rPr lang="en-GB" sz="786" dirty="0"/>
              <a:t>a red protein that gives blood its colour. It transports oxygen around the body using the red blood cells.</a:t>
            </a:r>
            <a:endParaRPr lang="en-GB" sz="786" b="1" dirty="0"/>
          </a:p>
          <a:p>
            <a:endParaRPr lang="en-GB" sz="786" b="1" dirty="0"/>
          </a:p>
          <a:p>
            <a:r>
              <a:rPr lang="en-GB" sz="786" b="1" u="sng" dirty="0"/>
              <a:t>Mineral: </a:t>
            </a:r>
            <a:r>
              <a:rPr lang="en-US" sz="786" dirty="0"/>
              <a:t>an inorganic substance needed by the human body for good health</a:t>
            </a:r>
            <a:endParaRPr lang="en-GB" sz="786" b="1" dirty="0"/>
          </a:p>
          <a:p>
            <a:endParaRPr lang="en-GB" sz="786" b="1" dirty="0"/>
          </a:p>
          <a:p>
            <a:r>
              <a:rPr lang="en-GB" sz="786" b="1" u="sng" dirty="0"/>
              <a:t>Night Blindness</a:t>
            </a:r>
            <a:r>
              <a:rPr lang="en-GB" sz="786" b="1" dirty="0"/>
              <a:t>: </a:t>
            </a:r>
            <a:r>
              <a:rPr lang="en-US" sz="786" dirty="0"/>
              <a:t>a condition where you are unable to see in dim light or at night, typically caused by vitamin A deficiency</a:t>
            </a:r>
            <a:endParaRPr lang="en-GB" sz="786" b="1" dirty="0"/>
          </a:p>
          <a:p>
            <a:endParaRPr lang="en-GB" sz="786" b="1" dirty="0"/>
          </a:p>
          <a:p>
            <a:r>
              <a:rPr lang="en-GB" sz="786" b="1" u="sng" dirty="0"/>
              <a:t>Osteomalacia: </a:t>
            </a:r>
            <a:r>
              <a:rPr lang="en-GB" sz="786" dirty="0"/>
              <a:t>a medical condition where the bones become soft and weak due to the lack of Vitamin D and Calcium.</a:t>
            </a:r>
          </a:p>
          <a:p>
            <a:endParaRPr lang="en-GB" sz="786" b="1" dirty="0"/>
          </a:p>
          <a:p>
            <a:r>
              <a:rPr lang="en-GB" sz="786" b="1" u="sng" dirty="0"/>
              <a:t>Osteoporosis: </a:t>
            </a:r>
            <a:r>
              <a:rPr lang="en-GB" sz="786" dirty="0"/>
              <a:t>a medical condition where bones become weak, brittle and break easily.</a:t>
            </a:r>
            <a:endParaRPr lang="en-GB" sz="786" b="1" dirty="0"/>
          </a:p>
          <a:p>
            <a:endParaRPr lang="en-GB" sz="786" b="1" dirty="0"/>
          </a:p>
          <a:p>
            <a:r>
              <a:rPr lang="en-GB" sz="786" b="1" u="sng" dirty="0"/>
              <a:t>Peak Bone Mass: </a:t>
            </a:r>
            <a:r>
              <a:rPr lang="en-GB" sz="786" dirty="0"/>
              <a:t>When bones reach their maximum strength </a:t>
            </a:r>
            <a:endParaRPr lang="en-GB" sz="786" b="1" dirty="0"/>
          </a:p>
          <a:p>
            <a:endParaRPr lang="en-GB" sz="786" b="1" dirty="0"/>
          </a:p>
          <a:p>
            <a:r>
              <a:rPr lang="en-GB" sz="786" b="1" u="sng" dirty="0"/>
              <a:t>Rickets</a:t>
            </a:r>
            <a:r>
              <a:rPr lang="en-GB" sz="786" b="1" dirty="0"/>
              <a:t>:</a:t>
            </a:r>
            <a:r>
              <a:rPr lang="en-GB" sz="786" dirty="0"/>
              <a:t> a childhood disease caused by lack of vitamin D; it causes the bones to soften, resulting in bow legs</a:t>
            </a:r>
            <a:endParaRPr lang="en-GB" sz="786" b="1" dirty="0"/>
          </a:p>
          <a:p>
            <a:endParaRPr lang="en-GB" sz="786" b="1" dirty="0"/>
          </a:p>
          <a:p>
            <a:r>
              <a:rPr lang="en-GB" sz="786" b="1" u="sng" dirty="0" err="1"/>
              <a:t>Spina</a:t>
            </a:r>
            <a:r>
              <a:rPr lang="en-GB" sz="786" b="1" u="sng" dirty="0"/>
              <a:t> bifida:</a:t>
            </a:r>
            <a:r>
              <a:rPr lang="en-GB" sz="786" u="sng" dirty="0"/>
              <a:t> </a:t>
            </a:r>
            <a:r>
              <a:rPr lang="en-GB" sz="786" dirty="0"/>
              <a:t>a defect of the lower spine that can result in paralysis in the legs and feet and is sometimes accompanied by learning difficulties</a:t>
            </a:r>
            <a:endParaRPr lang="en-GB" sz="786" b="1" dirty="0"/>
          </a:p>
          <a:p>
            <a:endParaRPr lang="en-GB" sz="786" b="1" dirty="0"/>
          </a:p>
          <a:p>
            <a:r>
              <a:rPr lang="en-GB" sz="786" b="1" u="sng" dirty="0"/>
              <a:t>Thyroid: </a:t>
            </a:r>
            <a:r>
              <a:rPr lang="en-GB" sz="786" dirty="0"/>
              <a:t>a gland at the front of your neck.  It produces hormones that control the bodies metabolism</a:t>
            </a:r>
            <a:endParaRPr lang="en-GB" sz="786" b="1" dirty="0"/>
          </a:p>
          <a:p>
            <a:endParaRPr lang="en-GB" sz="786" b="1" dirty="0"/>
          </a:p>
          <a:p>
            <a:r>
              <a:rPr lang="en-GB" sz="786" b="1" u="sng" dirty="0"/>
              <a:t>Vitamin</a:t>
            </a:r>
            <a:r>
              <a:rPr lang="en-GB" sz="786" b="1" dirty="0"/>
              <a:t>: </a:t>
            </a:r>
            <a:r>
              <a:rPr lang="en-GB" sz="786" dirty="0"/>
              <a:t>A</a:t>
            </a:r>
            <a:r>
              <a:rPr lang="en-US" sz="786" dirty="0"/>
              <a:t> group of organic compounds which are essential for normal growth and nutrition. They are required in small quantities in the diet because they cannot be synthesized by the body. If you are deficient in vitamins, you may need to take a vitamin supplement in the form of powder or tablet.</a:t>
            </a:r>
          </a:p>
        </p:txBody>
      </p:sp>
      <p:graphicFrame>
        <p:nvGraphicFramePr>
          <p:cNvPr id="3" name="Table 2"/>
          <p:cNvGraphicFramePr>
            <a:graphicFrameLocks noGrp="1"/>
          </p:cNvGraphicFramePr>
          <p:nvPr>
            <p:extLst/>
          </p:nvPr>
        </p:nvGraphicFramePr>
        <p:xfrm>
          <a:off x="5655361" y="355799"/>
          <a:ext cx="3439996" cy="6566554"/>
        </p:xfrm>
        <a:graphic>
          <a:graphicData uri="http://schemas.openxmlformats.org/drawingml/2006/table">
            <a:tbl>
              <a:tblPr firstRow="1" bandRow="1">
                <a:tableStyleId>{5940675A-B579-460E-94D1-54222C63F5DA}</a:tableStyleId>
              </a:tblPr>
              <a:tblGrid>
                <a:gridCol w="739996">
                  <a:extLst>
                    <a:ext uri="{9D8B030D-6E8A-4147-A177-3AD203B41FA5}">
                      <a16:colId xmlns:a16="http://schemas.microsoft.com/office/drawing/2014/main" val="3155659695"/>
                    </a:ext>
                  </a:extLst>
                </a:gridCol>
                <a:gridCol w="780599">
                  <a:extLst>
                    <a:ext uri="{9D8B030D-6E8A-4147-A177-3AD203B41FA5}">
                      <a16:colId xmlns:a16="http://schemas.microsoft.com/office/drawing/2014/main" val="450960225"/>
                    </a:ext>
                  </a:extLst>
                </a:gridCol>
                <a:gridCol w="774581">
                  <a:extLst>
                    <a:ext uri="{9D8B030D-6E8A-4147-A177-3AD203B41FA5}">
                      <a16:colId xmlns:a16="http://schemas.microsoft.com/office/drawing/2014/main" val="1049655724"/>
                    </a:ext>
                  </a:extLst>
                </a:gridCol>
                <a:gridCol w="1144820">
                  <a:extLst>
                    <a:ext uri="{9D8B030D-6E8A-4147-A177-3AD203B41FA5}">
                      <a16:colId xmlns:a16="http://schemas.microsoft.com/office/drawing/2014/main" val="2604157860"/>
                    </a:ext>
                  </a:extLst>
                </a:gridCol>
              </a:tblGrid>
              <a:tr h="259374">
                <a:tc>
                  <a:txBody>
                    <a:bodyPr/>
                    <a:lstStyle/>
                    <a:p>
                      <a:pPr algn="ctr"/>
                      <a:r>
                        <a:rPr lang="en-GB" sz="900" b="1" dirty="0" smtClean="0"/>
                        <a:t>Vitamin</a:t>
                      </a:r>
                      <a:endParaRPr lang="en-GB" sz="900" b="1" dirty="0"/>
                    </a:p>
                  </a:txBody>
                  <a:tcPr marL="65314" marR="65314" marT="32657" marB="32657" anchor="ctr">
                    <a:solidFill>
                      <a:srgbClr val="FF7C80"/>
                    </a:solidFill>
                  </a:tcPr>
                </a:tc>
                <a:tc>
                  <a:txBody>
                    <a:bodyPr/>
                    <a:lstStyle/>
                    <a:p>
                      <a:pPr algn="ctr"/>
                      <a:r>
                        <a:rPr lang="en-GB" sz="900" b="1" dirty="0" smtClean="0"/>
                        <a:t>Function</a:t>
                      </a:r>
                      <a:endParaRPr lang="en-GB" sz="900" b="1" dirty="0"/>
                    </a:p>
                  </a:txBody>
                  <a:tcPr marL="65314" marR="65314" marT="32657" marB="32657" anchor="ctr">
                    <a:solidFill>
                      <a:srgbClr val="FF7C80"/>
                    </a:solidFill>
                  </a:tcPr>
                </a:tc>
                <a:tc>
                  <a:txBody>
                    <a:bodyPr/>
                    <a:lstStyle/>
                    <a:p>
                      <a:pPr algn="ctr"/>
                      <a:r>
                        <a:rPr lang="en-GB" sz="900" b="1" dirty="0" smtClean="0"/>
                        <a:t>Source</a:t>
                      </a:r>
                      <a:endParaRPr lang="en-GB" sz="900" b="1" dirty="0"/>
                    </a:p>
                  </a:txBody>
                  <a:tcPr marL="65314" marR="65314" marT="32657" marB="32657" anchor="ctr">
                    <a:solidFill>
                      <a:srgbClr val="FF7C80"/>
                    </a:solidFill>
                  </a:tcPr>
                </a:tc>
                <a:tc>
                  <a:txBody>
                    <a:bodyPr/>
                    <a:lstStyle/>
                    <a:p>
                      <a:pPr algn="ctr"/>
                      <a:r>
                        <a:rPr lang="en-GB" sz="900" b="1" dirty="0" smtClean="0"/>
                        <a:t>Deficiency / Excess</a:t>
                      </a:r>
                      <a:endParaRPr lang="en-GB" sz="900" b="1" dirty="0"/>
                    </a:p>
                  </a:txBody>
                  <a:tcPr marL="65314" marR="65314" marT="32657" marB="32657" anchor="ctr">
                    <a:solidFill>
                      <a:srgbClr val="FF7C80"/>
                    </a:solidFill>
                  </a:tcPr>
                </a:tc>
                <a:extLst>
                  <a:ext uri="{0D108BD9-81ED-4DB2-BD59-A6C34878D82A}">
                    <a16:rowId xmlns:a16="http://schemas.microsoft.com/office/drawing/2014/main" val="710086736"/>
                  </a:ext>
                </a:extLst>
              </a:tr>
              <a:tr h="664029">
                <a:tc>
                  <a:txBody>
                    <a:bodyPr/>
                    <a:lstStyle/>
                    <a:p>
                      <a:pPr algn="ctr"/>
                      <a:r>
                        <a:rPr lang="en-GB" sz="1100" b="1" u="none" dirty="0" smtClean="0"/>
                        <a:t>A</a:t>
                      </a:r>
                    </a:p>
                    <a:p>
                      <a:pPr algn="ctr"/>
                      <a:r>
                        <a:rPr lang="en-GB" sz="800" dirty="0" smtClean="0"/>
                        <a:t>Retinol</a:t>
                      </a:r>
                    </a:p>
                    <a:p>
                      <a:pPr algn="ctr"/>
                      <a:r>
                        <a:rPr lang="en-GB" sz="800" dirty="0" smtClean="0"/>
                        <a:t>Fat-Soluble</a:t>
                      </a:r>
                      <a:endParaRPr lang="en-GB" sz="800" dirty="0"/>
                    </a:p>
                  </a:txBody>
                  <a:tcPr marL="65314" marR="65314" marT="32657" marB="32657" anchor="ctr"/>
                </a:tc>
                <a:tc>
                  <a:txBody>
                    <a:bodyPr/>
                    <a:lstStyle/>
                    <a:p>
                      <a:r>
                        <a:rPr lang="en-GB" sz="800" dirty="0" smtClean="0"/>
                        <a:t>Iron metabolism</a:t>
                      </a:r>
                    </a:p>
                    <a:p>
                      <a:r>
                        <a:rPr lang="en-GB" sz="800" dirty="0" smtClean="0"/>
                        <a:t>Vision</a:t>
                      </a:r>
                      <a:r>
                        <a:rPr lang="en-GB" sz="800" baseline="0" dirty="0" smtClean="0"/>
                        <a:t> – skin-mucus immune system</a:t>
                      </a:r>
                      <a:endParaRPr lang="en-GB" sz="800" dirty="0" smtClean="0"/>
                    </a:p>
                  </a:txBody>
                  <a:tcPr marL="65314" marR="65314" marT="32657" marB="32657"/>
                </a:tc>
                <a:tc>
                  <a:txBody>
                    <a:bodyPr/>
                    <a:lstStyle/>
                    <a:p>
                      <a:r>
                        <a:rPr lang="en-GB" sz="800" dirty="0" smtClean="0"/>
                        <a:t>Liver – whole milk</a:t>
                      </a:r>
                      <a:r>
                        <a:rPr lang="en-GB" sz="800" baseline="0" dirty="0" smtClean="0"/>
                        <a:t> - g</a:t>
                      </a:r>
                      <a:r>
                        <a:rPr lang="en-GB" sz="800" dirty="0" smtClean="0"/>
                        <a:t>reen leafy veg</a:t>
                      </a:r>
                      <a:r>
                        <a:rPr lang="en-GB" sz="800" baseline="0" dirty="0" smtClean="0"/>
                        <a:t> -c</a:t>
                      </a:r>
                      <a:r>
                        <a:rPr lang="en-GB" sz="800" dirty="0" smtClean="0"/>
                        <a:t>arrots – fortified </a:t>
                      </a:r>
                      <a:r>
                        <a:rPr lang="en-GB" sz="800" dirty="0" err="1" smtClean="0"/>
                        <a:t>marg</a:t>
                      </a:r>
                      <a:endParaRPr lang="en-GB" sz="800" dirty="0"/>
                    </a:p>
                  </a:txBody>
                  <a:tcPr marL="65314" marR="65314" marT="32657" marB="32657"/>
                </a:tc>
                <a:tc>
                  <a:txBody>
                    <a:bodyPr/>
                    <a:lstStyle/>
                    <a:p>
                      <a:r>
                        <a:rPr lang="en-GB" sz="800" b="1" dirty="0" smtClean="0"/>
                        <a:t>Excess</a:t>
                      </a:r>
                      <a:r>
                        <a:rPr lang="en-GB" sz="800" dirty="0" smtClean="0"/>
                        <a:t> – liver &amp; bone</a:t>
                      </a:r>
                      <a:r>
                        <a:rPr lang="en-GB" sz="800" baseline="0" dirty="0" smtClean="0"/>
                        <a:t> damage / birth defects</a:t>
                      </a:r>
                    </a:p>
                    <a:p>
                      <a:r>
                        <a:rPr lang="en-GB" sz="800" b="1" baseline="0" dirty="0" smtClean="0"/>
                        <a:t>Deficiency</a:t>
                      </a:r>
                      <a:r>
                        <a:rPr lang="en-GB" sz="800" baseline="0" dirty="0" smtClean="0"/>
                        <a:t> – Night blindness</a:t>
                      </a:r>
                      <a:endParaRPr lang="en-GB" sz="800" dirty="0"/>
                    </a:p>
                  </a:txBody>
                  <a:tcPr marL="65314" marR="65314" marT="32657" marB="32657"/>
                </a:tc>
                <a:extLst>
                  <a:ext uri="{0D108BD9-81ED-4DB2-BD59-A6C34878D82A}">
                    <a16:rowId xmlns:a16="http://schemas.microsoft.com/office/drawing/2014/main" val="1175700942"/>
                  </a:ext>
                </a:extLst>
              </a:tr>
              <a:tr h="544286">
                <a:tc>
                  <a:txBody>
                    <a:bodyPr/>
                    <a:lstStyle/>
                    <a:p>
                      <a:pPr algn="ctr"/>
                      <a:r>
                        <a:rPr lang="en-GB" sz="1100" b="1" dirty="0" smtClean="0"/>
                        <a:t>D</a:t>
                      </a:r>
                    </a:p>
                    <a:p>
                      <a:pPr algn="ctr"/>
                      <a:r>
                        <a:rPr lang="en-GB" sz="800" dirty="0" smtClean="0"/>
                        <a:t>Cholecalciferol</a:t>
                      </a:r>
                    </a:p>
                    <a:p>
                      <a:pPr algn="ctr"/>
                      <a:r>
                        <a:rPr lang="en-GB" sz="800" dirty="0" smtClean="0"/>
                        <a:t>Fat-Soluble</a:t>
                      </a:r>
                      <a:endParaRPr lang="en-GB" sz="800" dirty="0"/>
                    </a:p>
                  </a:txBody>
                  <a:tcPr marL="65314" marR="65314" marT="32657" marB="32657" anchor="ctr"/>
                </a:tc>
                <a:tc>
                  <a:txBody>
                    <a:bodyPr/>
                    <a:lstStyle/>
                    <a:p>
                      <a:r>
                        <a:rPr lang="en-GB" sz="800" dirty="0" smtClean="0"/>
                        <a:t>Absorption</a:t>
                      </a:r>
                      <a:r>
                        <a:rPr lang="en-GB" sz="800" baseline="0" dirty="0" smtClean="0"/>
                        <a:t> and use of calcium </a:t>
                      </a:r>
                    </a:p>
                    <a:p>
                      <a:r>
                        <a:rPr lang="en-GB" sz="800" baseline="0" dirty="0" smtClean="0"/>
                        <a:t>Bone and teeth strength </a:t>
                      </a:r>
                      <a:endParaRPr lang="en-GB" sz="800" dirty="0"/>
                    </a:p>
                  </a:txBody>
                  <a:tcPr marL="65314" marR="65314" marT="32657" marB="32657"/>
                </a:tc>
                <a:tc>
                  <a:txBody>
                    <a:bodyPr/>
                    <a:lstStyle/>
                    <a:p>
                      <a:r>
                        <a:rPr lang="en-GB" sz="800" dirty="0" smtClean="0"/>
                        <a:t>Oily fish – meat – eggs</a:t>
                      </a:r>
                      <a:r>
                        <a:rPr lang="en-GB" sz="800" baseline="0" dirty="0" smtClean="0"/>
                        <a:t> – fortified cereals - sunlight</a:t>
                      </a:r>
                      <a:endParaRPr lang="en-GB" sz="800" dirty="0"/>
                    </a:p>
                  </a:txBody>
                  <a:tcPr marL="65314" marR="65314" marT="32657" marB="32657"/>
                </a:tc>
                <a:tc>
                  <a:txBody>
                    <a:bodyPr/>
                    <a:lstStyle/>
                    <a:p>
                      <a:r>
                        <a:rPr lang="en-GB" sz="800" b="1" dirty="0" smtClean="0"/>
                        <a:t>Deficiencies</a:t>
                      </a:r>
                      <a:r>
                        <a:rPr lang="en-GB" sz="800" baseline="0" dirty="0" smtClean="0"/>
                        <a:t> – weak bones &amp; teeth – Rickets in Children – Osteomalacia in adults</a:t>
                      </a:r>
                      <a:endParaRPr lang="en-GB" sz="800" dirty="0"/>
                    </a:p>
                  </a:txBody>
                  <a:tcPr marL="65314" marR="65314" marT="32657" marB="32657"/>
                </a:tc>
                <a:extLst>
                  <a:ext uri="{0D108BD9-81ED-4DB2-BD59-A6C34878D82A}">
                    <a16:rowId xmlns:a16="http://schemas.microsoft.com/office/drawing/2014/main" val="2561529777"/>
                  </a:ext>
                </a:extLst>
              </a:tr>
              <a:tr h="544286">
                <a:tc>
                  <a:txBody>
                    <a:bodyPr/>
                    <a:lstStyle/>
                    <a:p>
                      <a:pPr algn="ctr"/>
                      <a:r>
                        <a:rPr lang="en-GB" sz="1100" b="1" dirty="0" smtClean="0"/>
                        <a:t>E</a:t>
                      </a:r>
                    </a:p>
                    <a:p>
                      <a:pPr algn="ctr"/>
                      <a:r>
                        <a:rPr lang="en-GB" sz="800" dirty="0" smtClean="0"/>
                        <a:t>Tocopherol</a:t>
                      </a:r>
                    </a:p>
                    <a:p>
                      <a:pPr algn="ctr"/>
                      <a:r>
                        <a:rPr lang="en-GB" sz="800" dirty="0" smtClean="0"/>
                        <a:t>Fat-Soluble</a:t>
                      </a:r>
                      <a:endParaRPr lang="en-GB" sz="800" dirty="0"/>
                    </a:p>
                  </a:txBody>
                  <a:tcPr marL="65314" marR="65314" marT="32657" marB="32657" anchor="ctr"/>
                </a:tc>
                <a:tc>
                  <a:txBody>
                    <a:bodyPr/>
                    <a:lstStyle/>
                    <a:p>
                      <a:r>
                        <a:rPr lang="en-GB" sz="800" dirty="0" smtClean="0"/>
                        <a:t>Skin eyes -Antioxidant</a:t>
                      </a:r>
                      <a:r>
                        <a:rPr lang="en-GB" sz="800" baseline="0" dirty="0" smtClean="0"/>
                        <a:t> protects cell membrane</a:t>
                      </a:r>
                      <a:endParaRPr lang="en-GB" sz="800" dirty="0"/>
                    </a:p>
                  </a:txBody>
                  <a:tcPr marL="65314" marR="65314" marT="32657" marB="32657"/>
                </a:tc>
                <a:tc>
                  <a:txBody>
                    <a:bodyPr/>
                    <a:lstStyle/>
                    <a:p>
                      <a:r>
                        <a:rPr lang="en-GB" sz="800" dirty="0" smtClean="0"/>
                        <a:t>Polyunsaturated fats e.g. sunflower oil – nuts - seeds</a:t>
                      </a:r>
                      <a:endParaRPr lang="en-GB" sz="800" dirty="0"/>
                    </a:p>
                  </a:txBody>
                  <a:tcPr marL="65314" marR="65314" marT="32657" marB="32657"/>
                </a:tc>
                <a:tc>
                  <a:txBody>
                    <a:bodyPr/>
                    <a:lstStyle/>
                    <a:p>
                      <a:r>
                        <a:rPr lang="en-GB" sz="800" dirty="0" smtClean="0"/>
                        <a:t>Very rare</a:t>
                      </a:r>
                      <a:endParaRPr lang="en-GB" sz="800" dirty="0"/>
                    </a:p>
                  </a:txBody>
                  <a:tcPr marL="65314" marR="65314" marT="32657" marB="32657"/>
                </a:tc>
                <a:extLst>
                  <a:ext uri="{0D108BD9-81ED-4DB2-BD59-A6C34878D82A}">
                    <a16:rowId xmlns:a16="http://schemas.microsoft.com/office/drawing/2014/main" val="3517535661"/>
                  </a:ext>
                </a:extLst>
              </a:tr>
              <a:tr h="598714">
                <a:tc>
                  <a:txBody>
                    <a:bodyPr/>
                    <a:lstStyle/>
                    <a:p>
                      <a:pPr algn="ctr"/>
                      <a:r>
                        <a:rPr lang="en-GB" sz="1100" b="1" dirty="0" smtClean="0"/>
                        <a:t>K</a:t>
                      </a:r>
                    </a:p>
                    <a:p>
                      <a:pPr algn="ctr"/>
                      <a:r>
                        <a:rPr lang="en-GB" sz="800" dirty="0" err="1" smtClean="0"/>
                        <a:t>Phytomenadione</a:t>
                      </a:r>
                      <a:endParaRPr lang="en-GB" sz="800" dirty="0" smtClean="0"/>
                    </a:p>
                    <a:p>
                      <a:pPr algn="ctr"/>
                      <a:r>
                        <a:rPr lang="en-GB" sz="800" dirty="0" smtClean="0"/>
                        <a:t>Fat-Soluble</a:t>
                      </a:r>
                      <a:endParaRPr lang="en-GB" sz="800" dirty="0"/>
                    </a:p>
                  </a:txBody>
                  <a:tcPr marL="65314" marR="65314" marT="32657" marB="32657" anchor="ctr"/>
                </a:tc>
                <a:tc>
                  <a:txBody>
                    <a:bodyPr/>
                    <a:lstStyle/>
                    <a:p>
                      <a:r>
                        <a:rPr lang="en-GB" sz="800" dirty="0" smtClean="0"/>
                        <a:t>Normal</a:t>
                      </a:r>
                      <a:r>
                        <a:rPr lang="en-GB" sz="800" baseline="0" dirty="0" smtClean="0"/>
                        <a:t> clotting of blood</a:t>
                      </a:r>
                      <a:endParaRPr lang="en-GB" sz="800" dirty="0"/>
                    </a:p>
                  </a:txBody>
                  <a:tcPr marL="65314" marR="65314" marT="32657" marB="32657"/>
                </a:tc>
                <a:tc>
                  <a:txBody>
                    <a:bodyPr/>
                    <a:lstStyle/>
                    <a:p>
                      <a:r>
                        <a:rPr lang="en-GB" sz="800" dirty="0" smtClean="0"/>
                        <a:t>Green leafy veg</a:t>
                      </a:r>
                      <a:r>
                        <a:rPr lang="en-GB" sz="800" baseline="0" dirty="0" smtClean="0"/>
                        <a:t> – cheese – bacon - liver</a:t>
                      </a:r>
                      <a:endParaRPr lang="en-GB" sz="800" dirty="0"/>
                    </a:p>
                  </a:txBody>
                  <a:tcPr marL="65314" marR="65314" marT="32657" marB="32657"/>
                </a:tc>
                <a:tc>
                  <a:txBody>
                    <a:bodyPr/>
                    <a:lstStyle/>
                    <a:p>
                      <a:r>
                        <a:rPr lang="en-GB" sz="800" dirty="0" smtClean="0"/>
                        <a:t>Rare</a:t>
                      </a:r>
                    </a:p>
                    <a:p>
                      <a:r>
                        <a:rPr lang="en-GB" sz="800" dirty="0" err="1" smtClean="0"/>
                        <a:t>Newborn</a:t>
                      </a:r>
                      <a:r>
                        <a:rPr lang="en-GB" sz="800" dirty="0" smtClean="0"/>
                        <a:t> babies given a dose of Vitamin K</a:t>
                      </a:r>
                      <a:endParaRPr lang="en-GB" sz="800" dirty="0"/>
                    </a:p>
                  </a:txBody>
                  <a:tcPr marL="65314" marR="65314" marT="32657" marB="32657"/>
                </a:tc>
                <a:extLst>
                  <a:ext uri="{0D108BD9-81ED-4DB2-BD59-A6C34878D82A}">
                    <a16:rowId xmlns:a16="http://schemas.microsoft.com/office/drawing/2014/main" val="4173983228"/>
                  </a:ext>
                </a:extLst>
              </a:tr>
              <a:tr h="664029">
                <a:tc>
                  <a:txBody>
                    <a:bodyPr/>
                    <a:lstStyle/>
                    <a:p>
                      <a:pPr algn="ctr"/>
                      <a:r>
                        <a:rPr lang="en-GB" sz="1100" b="1" dirty="0" smtClean="0"/>
                        <a:t>B1</a:t>
                      </a:r>
                    </a:p>
                    <a:p>
                      <a:pPr algn="ctr"/>
                      <a:r>
                        <a:rPr lang="en-GB" sz="800" dirty="0" err="1" smtClean="0"/>
                        <a:t>Thiamin</a:t>
                      </a:r>
                      <a:endParaRPr lang="en-GB" sz="800" dirty="0" smtClean="0"/>
                    </a:p>
                    <a:p>
                      <a:pPr algn="ctr"/>
                      <a:r>
                        <a:rPr lang="en-GB" sz="800" dirty="0" smtClean="0"/>
                        <a:t>Water-Soluble</a:t>
                      </a:r>
                      <a:endParaRPr lang="en-GB" sz="800" dirty="0"/>
                    </a:p>
                  </a:txBody>
                  <a:tcPr marL="65314" marR="65314" marT="32657" marB="32657" anchor="ctr"/>
                </a:tc>
                <a:tc>
                  <a:txBody>
                    <a:bodyPr/>
                    <a:lstStyle/>
                    <a:p>
                      <a:r>
                        <a:rPr lang="en-GB" sz="800" dirty="0" smtClean="0"/>
                        <a:t>Release energy</a:t>
                      </a:r>
                      <a:r>
                        <a:rPr lang="en-GB" sz="800" baseline="0" dirty="0" smtClean="0"/>
                        <a:t> – nervous system – growth of children</a:t>
                      </a:r>
                      <a:endParaRPr lang="en-GB" sz="800" dirty="0"/>
                    </a:p>
                  </a:txBody>
                  <a:tcPr marL="65314" marR="65314" marT="32657" marB="32657"/>
                </a:tc>
                <a:tc>
                  <a:txBody>
                    <a:bodyPr/>
                    <a:lstStyle/>
                    <a:p>
                      <a:r>
                        <a:rPr lang="en-GB" sz="800" dirty="0" smtClean="0"/>
                        <a:t>Wholegrains</a:t>
                      </a:r>
                      <a:r>
                        <a:rPr lang="en-GB" sz="800" baseline="0" dirty="0" smtClean="0"/>
                        <a:t> – meat – dairy – nuts – fortified flour and cereals</a:t>
                      </a:r>
                      <a:endParaRPr lang="en-GB" sz="800" dirty="0"/>
                    </a:p>
                  </a:txBody>
                  <a:tcPr marL="65314" marR="65314" marT="32657" marB="32657"/>
                </a:tc>
                <a:tc>
                  <a:txBody>
                    <a:bodyPr/>
                    <a:lstStyle/>
                    <a:p>
                      <a:r>
                        <a:rPr lang="en-GB" sz="800" b="1" dirty="0" smtClean="0"/>
                        <a:t>Deficiency</a:t>
                      </a:r>
                      <a:r>
                        <a:rPr lang="en-GB" sz="800" dirty="0" smtClean="0"/>
                        <a:t> – Beriberi, a disease that affects the nervous system</a:t>
                      </a:r>
                      <a:endParaRPr lang="en-GB" sz="800" dirty="0"/>
                    </a:p>
                  </a:txBody>
                  <a:tcPr marL="65314" marR="65314" marT="32657" marB="32657"/>
                </a:tc>
                <a:extLst>
                  <a:ext uri="{0D108BD9-81ED-4DB2-BD59-A6C34878D82A}">
                    <a16:rowId xmlns:a16="http://schemas.microsoft.com/office/drawing/2014/main" val="625499957"/>
                  </a:ext>
                </a:extLst>
              </a:tr>
              <a:tr h="544286">
                <a:tc>
                  <a:txBody>
                    <a:bodyPr/>
                    <a:lstStyle/>
                    <a:p>
                      <a:pPr algn="ctr"/>
                      <a:r>
                        <a:rPr lang="en-GB" sz="1100" b="1" dirty="0" smtClean="0"/>
                        <a:t>B2</a:t>
                      </a:r>
                    </a:p>
                    <a:p>
                      <a:pPr algn="ctr"/>
                      <a:r>
                        <a:rPr lang="en-GB" sz="800" dirty="0" err="1" smtClean="0"/>
                        <a:t>Ribflavin</a:t>
                      </a:r>
                      <a:endParaRPr lang="en-GB" sz="800" dirty="0" smtClean="0"/>
                    </a:p>
                    <a:p>
                      <a:pPr algn="ctr"/>
                      <a:r>
                        <a:rPr lang="en-GB" sz="800" dirty="0" smtClean="0"/>
                        <a:t>Water-Soluble</a:t>
                      </a:r>
                      <a:endParaRPr lang="en-GB" sz="800" dirty="0"/>
                    </a:p>
                  </a:txBody>
                  <a:tcPr marL="65314" marR="65314" marT="32657" marB="32657" anchor="ctr"/>
                </a:tc>
                <a:tc>
                  <a:txBody>
                    <a:bodyPr/>
                    <a:lstStyle/>
                    <a:p>
                      <a:r>
                        <a:rPr lang="en-GB" sz="800" dirty="0" smtClean="0"/>
                        <a:t>Release energy – nervous system</a:t>
                      </a:r>
                      <a:endParaRPr lang="en-GB" sz="800" dirty="0"/>
                    </a:p>
                  </a:txBody>
                  <a:tcPr marL="65314" marR="65314" marT="32657" marB="32657"/>
                </a:tc>
                <a:tc>
                  <a:txBody>
                    <a:bodyPr/>
                    <a:lstStyle/>
                    <a:p>
                      <a:r>
                        <a:rPr lang="en-GB" sz="800" dirty="0" smtClean="0"/>
                        <a:t>Same as Vitamin</a:t>
                      </a:r>
                      <a:r>
                        <a:rPr lang="en-GB" sz="800" baseline="0" dirty="0" smtClean="0"/>
                        <a:t> B1</a:t>
                      </a:r>
                      <a:endParaRPr lang="en-GB" sz="800" dirty="0"/>
                    </a:p>
                  </a:txBody>
                  <a:tcPr marL="65314" marR="65314" marT="32657" marB="32657"/>
                </a:tc>
                <a:tc>
                  <a:txBody>
                    <a:bodyPr/>
                    <a:lstStyle/>
                    <a:p>
                      <a:r>
                        <a:rPr lang="en-GB" sz="800" b="1" dirty="0" smtClean="0"/>
                        <a:t>Deficiency </a:t>
                      </a:r>
                      <a:r>
                        <a:rPr lang="en-GB" sz="800" dirty="0" smtClean="0"/>
                        <a:t>– cracking skin</a:t>
                      </a:r>
                      <a:r>
                        <a:rPr lang="en-GB" sz="800" baseline="0" dirty="0" smtClean="0"/>
                        <a:t> around mouth – swollen tongue – growth issues</a:t>
                      </a:r>
                      <a:endParaRPr lang="en-GB" sz="800" dirty="0"/>
                    </a:p>
                  </a:txBody>
                  <a:tcPr marL="65314" marR="65314" marT="32657" marB="32657"/>
                </a:tc>
                <a:extLst>
                  <a:ext uri="{0D108BD9-81ED-4DB2-BD59-A6C34878D82A}">
                    <a16:rowId xmlns:a16="http://schemas.microsoft.com/office/drawing/2014/main" val="226253288"/>
                  </a:ext>
                </a:extLst>
              </a:tr>
              <a:tr h="664029">
                <a:tc>
                  <a:txBody>
                    <a:bodyPr/>
                    <a:lstStyle/>
                    <a:p>
                      <a:pPr algn="ctr"/>
                      <a:r>
                        <a:rPr lang="en-GB" sz="1100" b="1" dirty="0" smtClean="0"/>
                        <a:t>B3</a:t>
                      </a:r>
                    </a:p>
                    <a:p>
                      <a:pPr algn="ctr"/>
                      <a:r>
                        <a:rPr lang="en-GB" sz="800" dirty="0" smtClean="0"/>
                        <a:t>Niacin</a:t>
                      </a:r>
                    </a:p>
                    <a:p>
                      <a:pPr algn="ctr"/>
                      <a:r>
                        <a:rPr lang="en-GB" sz="800" dirty="0" smtClean="0"/>
                        <a:t>Water-Soluble</a:t>
                      </a:r>
                      <a:endParaRPr lang="en-GB" sz="800" dirty="0"/>
                    </a:p>
                  </a:txBody>
                  <a:tcPr marL="65314" marR="65314" marT="32657" marB="32657" anchor="ctr"/>
                </a:tc>
                <a:tc>
                  <a:txBody>
                    <a:bodyPr/>
                    <a:lstStyle/>
                    <a:p>
                      <a:r>
                        <a:rPr lang="en-GB" sz="800" dirty="0" smtClean="0"/>
                        <a:t>Release energy from carbohydrates</a:t>
                      </a:r>
                      <a:r>
                        <a:rPr lang="en-GB" sz="800" baseline="0" dirty="0" smtClean="0"/>
                        <a:t> foods – nervous system</a:t>
                      </a:r>
                      <a:endParaRPr lang="en-GB" sz="800" dirty="0"/>
                    </a:p>
                  </a:txBody>
                  <a:tcPr marL="65314" marR="65314" marT="32657" marB="32657"/>
                </a:tc>
                <a:tc>
                  <a:txBody>
                    <a:bodyPr/>
                    <a:lstStyle/>
                    <a:p>
                      <a:r>
                        <a:rPr lang="en-GB" sz="800" dirty="0" smtClean="0"/>
                        <a:t>Dairy</a:t>
                      </a:r>
                      <a:r>
                        <a:rPr lang="en-GB" sz="800" baseline="0" dirty="0" smtClean="0"/>
                        <a:t> – meat – poultry – cereals – wholegrains</a:t>
                      </a:r>
                      <a:endParaRPr lang="en-GB" sz="800" dirty="0"/>
                    </a:p>
                  </a:txBody>
                  <a:tcPr marL="65314" marR="65314" marT="32657" marB="32657"/>
                </a:tc>
                <a:tc>
                  <a:txBody>
                    <a:bodyPr/>
                    <a:lstStyle/>
                    <a:p>
                      <a:r>
                        <a:rPr lang="en-GB" sz="800" b="1" dirty="0" smtClean="0"/>
                        <a:t>Deficiency</a:t>
                      </a:r>
                      <a:r>
                        <a:rPr lang="en-GB" sz="800" baseline="0" dirty="0" smtClean="0"/>
                        <a:t> – Rare but Pellagra could develop (diarrhoea, dermatitis, dementia)</a:t>
                      </a:r>
                      <a:endParaRPr lang="en-GB" sz="800" dirty="0"/>
                    </a:p>
                  </a:txBody>
                  <a:tcPr marL="65314" marR="65314" marT="32657" marB="32657"/>
                </a:tc>
                <a:extLst>
                  <a:ext uri="{0D108BD9-81ED-4DB2-BD59-A6C34878D82A}">
                    <a16:rowId xmlns:a16="http://schemas.microsoft.com/office/drawing/2014/main" val="1261427500"/>
                  </a:ext>
                </a:extLst>
              </a:tr>
              <a:tr h="664029">
                <a:tc>
                  <a:txBody>
                    <a:bodyPr/>
                    <a:lstStyle/>
                    <a:p>
                      <a:pPr algn="ctr"/>
                      <a:r>
                        <a:rPr lang="en-GB" sz="1100" b="1" dirty="0" smtClean="0"/>
                        <a:t>B9</a:t>
                      </a:r>
                    </a:p>
                    <a:p>
                      <a:pPr algn="ctr"/>
                      <a:r>
                        <a:rPr lang="en-GB" sz="800" dirty="0" smtClean="0"/>
                        <a:t>Folate / Folic Acid</a:t>
                      </a:r>
                    </a:p>
                    <a:p>
                      <a:pPr algn="ctr"/>
                      <a:r>
                        <a:rPr lang="en-GB" sz="800" dirty="0" smtClean="0"/>
                        <a:t>Water-Soluble</a:t>
                      </a:r>
                      <a:endParaRPr lang="en-GB" sz="800" dirty="0"/>
                    </a:p>
                  </a:txBody>
                  <a:tcPr marL="65314" marR="65314" marT="32657" marB="32657" anchor="ctr"/>
                </a:tc>
                <a:tc>
                  <a:txBody>
                    <a:bodyPr/>
                    <a:lstStyle/>
                    <a:p>
                      <a:r>
                        <a:rPr lang="en-GB" sz="800" dirty="0" smtClean="0"/>
                        <a:t>Neural tube development in unborn babies</a:t>
                      </a:r>
                      <a:endParaRPr lang="en-GB" sz="800" dirty="0"/>
                    </a:p>
                  </a:txBody>
                  <a:tcPr marL="65314" marR="65314" marT="32657" marB="32657"/>
                </a:tc>
                <a:tc>
                  <a:txBody>
                    <a:bodyPr/>
                    <a:lstStyle/>
                    <a:p>
                      <a:r>
                        <a:rPr lang="en-GB" sz="800" dirty="0" smtClean="0"/>
                        <a:t>Green leafy veg – potatoes- beans,</a:t>
                      </a:r>
                      <a:r>
                        <a:rPr lang="en-GB" sz="800" baseline="0" dirty="0" smtClean="0"/>
                        <a:t> nuts, seeds, - cereal  - wholegrains </a:t>
                      </a:r>
                      <a:endParaRPr lang="en-GB" sz="800" dirty="0"/>
                    </a:p>
                  </a:txBody>
                  <a:tcPr marL="65314" marR="65314" marT="32657" marB="32657"/>
                </a:tc>
                <a:tc>
                  <a:txBody>
                    <a:bodyPr/>
                    <a:lstStyle/>
                    <a:p>
                      <a:r>
                        <a:rPr lang="en-GB" sz="800" b="1" dirty="0" smtClean="0"/>
                        <a:t>Deficiency</a:t>
                      </a:r>
                      <a:r>
                        <a:rPr lang="en-GB" sz="800" dirty="0" smtClean="0"/>
                        <a:t> – </a:t>
                      </a:r>
                      <a:r>
                        <a:rPr lang="en-GB" sz="800" dirty="0" err="1" smtClean="0"/>
                        <a:t>Spina</a:t>
                      </a:r>
                      <a:r>
                        <a:rPr lang="en-GB" sz="800" dirty="0" smtClean="0"/>
                        <a:t> bifida in unborn babies.  Pre conception and pregnant women need a good supply</a:t>
                      </a:r>
                      <a:endParaRPr lang="en-GB" sz="800" dirty="0"/>
                    </a:p>
                  </a:txBody>
                  <a:tcPr marL="65314" marR="65314" marT="32657" marB="32657"/>
                </a:tc>
                <a:extLst>
                  <a:ext uri="{0D108BD9-81ED-4DB2-BD59-A6C34878D82A}">
                    <a16:rowId xmlns:a16="http://schemas.microsoft.com/office/drawing/2014/main" val="2535161591"/>
                  </a:ext>
                </a:extLst>
              </a:tr>
              <a:tr h="664029">
                <a:tc>
                  <a:txBody>
                    <a:bodyPr/>
                    <a:lstStyle/>
                    <a:p>
                      <a:pPr algn="ctr"/>
                      <a:r>
                        <a:rPr lang="en-GB" sz="1100" b="1" dirty="0" smtClean="0"/>
                        <a:t>B12</a:t>
                      </a:r>
                    </a:p>
                    <a:p>
                      <a:pPr algn="ctr"/>
                      <a:r>
                        <a:rPr lang="en-GB" sz="800" dirty="0" smtClean="0"/>
                        <a:t>Cobalamin</a:t>
                      </a:r>
                    </a:p>
                    <a:p>
                      <a:pPr algn="ctr"/>
                      <a:r>
                        <a:rPr lang="en-GB" sz="800" dirty="0" smtClean="0"/>
                        <a:t>Water-Soluble</a:t>
                      </a:r>
                      <a:endParaRPr lang="en-GB" sz="800" dirty="0"/>
                    </a:p>
                  </a:txBody>
                  <a:tcPr marL="65314" marR="65314" marT="32657" marB="32657" anchor="ctr"/>
                </a:tc>
                <a:tc>
                  <a:txBody>
                    <a:bodyPr/>
                    <a:lstStyle/>
                    <a:p>
                      <a:r>
                        <a:rPr lang="en-GB" sz="800" dirty="0" smtClean="0"/>
                        <a:t>Energy</a:t>
                      </a:r>
                      <a:r>
                        <a:rPr lang="en-GB" sz="800" baseline="0" dirty="0" smtClean="0"/>
                        <a:t> production – protective coating around nerve cells</a:t>
                      </a:r>
                      <a:endParaRPr lang="en-GB" sz="800" dirty="0"/>
                    </a:p>
                  </a:txBody>
                  <a:tcPr marL="65314" marR="65314" marT="32657" marB="32657"/>
                </a:tc>
                <a:tc>
                  <a:txBody>
                    <a:bodyPr/>
                    <a:lstStyle/>
                    <a:p>
                      <a:r>
                        <a:rPr lang="en-GB" sz="800" dirty="0" smtClean="0"/>
                        <a:t>Meat – fish – cheese</a:t>
                      </a:r>
                      <a:r>
                        <a:rPr lang="en-GB" sz="800" baseline="0" dirty="0" smtClean="0"/>
                        <a:t> – eggs – milk – marmite – fortified cereals</a:t>
                      </a:r>
                      <a:endParaRPr lang="en-GB" sz="800" dirty="0"/>
                    </a:p>
                  </a:txBody>
                  <a:tcPr marL="65314" marR="65314" marT="32657" marB="32657"/>
                </a:tc>
                <a:tc>
                  <a:txBody>
                    <a:bodyPr/>
                    <a:lstStyle/>
                    <a:p>
                      <a:r>
                        <a:rPr lang="en-GB" sz="800" b="1" dirty="0" smtClean="0"/>
                        <a:t>Deficiency</a:t>
                      </a:r>
                      <a:r>
                        <a:rPr lang="en-GB" sz="800" b="1" baseline="0" dirty="0" smtClean="0"/>
                        <a:t> </a:t>
                      </a:r>
                      <a:r>
                        <a:rPr lang="en-GB" sz="800" baseline="0" dirty="0" smtClean="0"/>
                        <a:t>– Pernicious anaemia</a:t>
                      </a:r>
                      <a:endParaRPr lang="en-GB" sz="800" dirty="0"/>
                    </a:p>
                  </a:txBody>
                  <a:tcPr marL="65314" marR="65314" marT="32657" marB="32657"/>
                </a:tc>
                <a:extLst>
                  <a:ext uri="{0D108BD9-81ED-4DB2-BD59-A6C34878D82A}">
                    <a16:rowId xmlns:a16="http://schemas.microsoft.com/office/drawing/2014/main" val="915737684"/>
                  </a:ext>
                </a:extLst>
              </a:tr>
              <a:tr h="544286">
                <a:tc>
                  <a:txBody>
                    <a:bodyPr/>
                    <a:lstStyle/>
                    <a:p>
                      <a:pPr algn="ctr"/>
                      <a:r>
                        <a:rPr lang="en-GB" sz="1100" b="1" dirty="0" smtClean="0"/>
                        <a:t>C</a:t>
                      </a:r>
                    </a:p>
                    <a:p>
                      <a:pPr algn="ctr"/>
                      <a:r>
                        <a:rPr lang="en-GB" sz="800" dirty="0" smtClean="0"/>
                        <a:t>Ascorbic acid</a:t>
                      </a:r>
                    </a:p>
                    <a:p>
                      <a:pPr algn="ctr"/>
                      <a:r>
                        <a:rPr lang="en-GB" sz="800" dirty="0" smtClean="0"/>
                        <a:t>Water-</a:t>
                      </a:r>
                      <a:r>
                        <a:rPr lang="en-GB" sz="800" baseline="0" dirty="0" smtClean="0"/>
                        <a:t>Soluble</a:t>
                      </a:r>
                      <a:endParaRPr lang="en-GB" sz="800" dirty="0"/>
                    </a:p>
                  </a:txBody>
                  <a:tcPr marL="65314" marR="65314" marT="32657" marB="32657" anchor="ctr"/>
                </a:tc>
                <a:tc>
                  <a:txBody>
                    <a:bodyPr/>
                    <a:lstStyle/>
                    <a:p>
                      <a:r>
                        <a:rPr lang="en-GB" sz="800" dirty="0" smtClean="0"/>
                        <a:t>Iron absorption – collagen production - antioxidant </a:t>
                      </a:r>
                      <a:endParaRPr lang="en-GB" sz="800" dirty="0"/>
                    </a:p>
                  </a:txBody>
                  <a:tcPr marL="65314" marR="65314" marT="32657" marB="32657"/>
                </a:tc>
                <a:tc>
                  <a:txBody>
                    <a:bodyPr/>
                    <a:lstStyle/>
                    <a:p>
                      <a:r>
                        <a:rPr lang="en-GB" sz="800" dirty="0" smtClean="0"/>
                        <a:t>Citrus</a:t>
                      </a:r>
                      <a:r>
                        <a:rPr lang="en-GB" sz="800" baseline="0" dirty="0" smtClean="0"/>
                        <a:t> fruits – blackcurrant – potato – green veg</a:t>
                      </a:r>
                      <a:endParaRPr lang="en-GB" sz="800" dirty="0"/>
                    </a:p>
                  </a:txBody>
                  <a:tcPr marL="65314" marR="65314" marT="32657" marB="32657"/>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800" b="1" dirty="0" smtClean="0"/>
                        <a:t>Deficiency</a:t>
                      </a:r>
                      <a:r>
                        <a:rPr lang="en-GB" sz="800" b="1" baseline="0" dirty="0" smtClean="0"/>
                        <a:t> </a:t>
                      </a:r>
                      <a:r>
                        <a:rPr lang="en-GB" sz="800" baseline="0" dirty="0" smtClean="0"/>
                        <a:t>– weal connective tissue and blood vessels – bleeding gums - </a:t>
                      </a:r>
                      <a:r>
                        <a:rPr lang="en-GB" sz="800" baseline="0" dirty="0" err="1" smtClean="0"/>
                        <a:t>aneamia</a:t>
                      </a:r>
                      <a:endParaRPr lang="en-GB" sz="800" dirty="0" smtClean="0"/>
                    </a:p>
                  </a:txBody>
                  <a:tcPr marL="65314" marR="65314" marT="32657" marB="32657"/>
                </a:tc>
                <a:extLst>
                  <a:ext uri="{0D108BD9-81ED-4DB2-BD59-A6C34878D82A}">
                    <a16:rowId xmlns:a16="http://schemas.microsoft.com/office/drawing/2014/main" val="1971404396"/>
                  </a:ext>
                </a:extLst>
              </a:tr>
            </a:tbl>
          </a:graphicData>
        </a:graphic>
      </p:graphicFrame>
      <p:graphicFrame>
        <p:nvGraphicFramePr>
          <p:cNvPr id="119" name="Table 118"/>
          <p:cNvGraphicFramePr>
            <a:graphicFrameLocks noGrp="1"/>
          </p:cNvGraphicFramePr>
          <p:nvPr>
            <p:extLst/>
          </p:nvPr>
        </p:nvGraphicFramePr>
        <p:xfrm>
          <a:off x="2221376" y="2543189"/>
          <a:ext cx="3325125" cy="4267198"/>
        </p:xfrm>
        <a:graphic>
          <a:graphicData uri="http://schemas.openxmlformats.org/drawingml/2006/table">
            <a:tbl>
              <a:tblPr firstRow="1" bandRow="1">
                <a:tableStyleId>{5940675A-B579-460E-94D1-54222C63F5DA}</a:tableStyleId>
              </a:tblPr>
              <a:tblGrid>
                <a:gridCol w="831281">
                  <a:extLst>
                    <a:ext uri="{9D8B030D-6E8A-4147-A177-3AD203B41FA5}">
                      <a16:colId xmlns:a16="http://schemas.microsoft.com/office/drawing/2014/main" val="3155659695"/>
                    </a:ext>
                  </a:extLst>
                </a:gridCol>
                <a:gridCol w="811771">
                  <a:extLst>
                    <a:ext uri="{9D8B030D-6E8A-4147-A177-3AD203B41FA5}">
                      <a16:colId xmlns:a16="http://schemas.microsoft.com/office/drawing/2014/main" val="450960225"/>
                    </a:ext>
                  </a:extLst>
                </a:gridCol>
                <a:gridCol w="850792">
                  <a:extLst>
                    <a:ext uri="{9D8B030D-6E8A-4147-A177-3AD203B41FA5}">
                      <a16:colId xmlns:a16="http://schemas.microsoft.com/office/drawing/2014/main" val="1049655724"/>
                    </a:ext>
                  </a:extLst>
                </a:gridCol>
                <a:gridCol w="831281">
                  <a:extLst>
                    <a:ext uri="{9D8B030D-6E8A-4147-A177-3AD203B41FA5}">
                      <a16:colId xmlns:a16="http://schemas.microsoft.com/office/drawing/2014/main" val="2604157860"/>
                    </a:ext>
                  </a:extLst>
                </a:gridCol>
              </a:tblGrid>
              <a:tr h="326571">
                <a:tc>
                  <a:txBody>
                    <a:bodyPr/>
                    <a:lstStyle/>
                    <a:p>
                      <a:pPr algn="ctr"/>
                      <a:r>
                        <a:rPr lang="en-GB" sz="900" b="1" dirty="0" smtClean="0"/>
                        <a:t>Mineral</a:t>
                      </a:r>
                      <a:endParaRPr lang="en-GB" sz="900" b="1" dirty="0"/>
                    </a:p>
                  </a:txBody>
                  <a:tcPr marL="65314" marR="65314" marT="32657" marB="32657" anchor="ctr">
                    <a:solidFill>
                      <a:srgbClr val="C51DE7"/>
                    </a:solidFill>
                  </a:tcPr>
                </a:tc>
                <a:tc>
                  <a:txBody>
                    <a:bodyPr/>
                    <a:lstStyle/>
                    <a:p>
                      <a:pPr algn="ctr"/>
                      <a:r>
                        <a:rPr lang="en-GB" sz="900" b="1" dirty="0" smtClean="0"/>
                        <a:t>Function</a:t>
                      </a:r>
                      <a:endParaRPr lang="en-GB" sz="900" b="1" dirty="0"/>
                    </a:p>
                  </a:txBody>
                  <a:tcPr marL="65314" marR="65314" marT="32657" marB="32657" anchor="ctr">
                    <a:solidFill>
                      <a:srgbClr val="C51DE7"/>
                    </a:solidFill>
                  </a:tcPr>
                </a:tc>
                <a:tc>
                  <a:txBody>
                    <a:bodyPr/>
                    <a:lstStyle/>
                    <a:p>
                      <a:pPr algn="ctr"/>
                      <a:r>
                        <a:rPr lang="en-GB" sz="900" b="1" dirty="0" smtClean="0"/>
                        <a:t>Source</a:t>
                      </a:r>
                      <a:endParaRPr lang="en-GB" sz="900" b="1" dirty="0"/>
                    </a:p>
                  </a:txBody>
                  <a:tcPr marL="65314" marR="65314" marT="32657" marB="32657" anchor="ctr">
                    <a:solidFill>
                      <a:srgbClr val="C51DE7"/>
                    </a:solidFill>
                  </a:tcPr>
                </a:tc>
                <a:tc>
                  <a:txBody>
                    <a:bodyPr/>
                    <a:lstStyle/>
                    <a:p>
                      <a:pPr algn="ctr"/>
                      <a:r>
                        <a:rPr lang="en-GB" sz="900" b="1" dirty="0" smtClean="0"/>
                        <a:t>Deficiency</a:t>
                      </a:r>
                      <a:r>
                        <a:rPr lang="en-GB" sz="900" b="1" baseline="0" dirty="0" smtClean="0"/>
                        <a:t> / Excess</a:t>
                      </a:r>
                      <a:endParaRPr lang="en-GB" sz="900" b="1" dirty="0"/>
                    </a:p>
                  </a:txBody>
                  <a:tcPr marL="65314" marR="65314" marT="32657" marB="32657" anchor="ctr">
                    <a:solidFill>
                      <a:srgbClr val="C51DE7"/>
                    </a:solidFill>
                  </a:tcPr>
                </a:tc>
                <a:extLst>
                  <a:ext uri="{0D108BD9-81ED-4DB2-BD59-A6C34878D82A}">
                    <a16:rowId xmlns:a16="http://schemas.microsoft.com/office/drawing/2014/main" val="710086736"/>
                  </a:ext>
                </a:extLst>
              </a:tr>
              <a:tr h="783771">
                <a:tc>
                  <a:txBody>
                    <a:bodyPr/>
                    <a:lstStyle/>
                    <a:p>
                      <a:pPr algn="ctr"/>
                      <a:r>
                        <a:rPr lang="en-GB" sz="1000" b="1" dirty="0" smtClean="0"/>
                        <a:t>Calcium</a:t>
                      </a:r>
                      <a:endParaRPr lang="en-GB" sz="1000" b="1" dirty="0"/>
                    </a:p>
                  </a:txBody>
                  <a:tcPr marL="65314" marR="65314" marT="32657" marB="32657" anchor="ctr"/>
                </a:tc>
                <a:tc>
                  <a:txBody>
                    <a:bodyPr/>
                    <a:lstStyle/>
                    <a:p>
                      <a:r>
                        <a:rPr lang="en-GB" sz="800" dirty="0" smtClean="0"/>
                        <a:t>Strong bones and teeth – growth</a:t>
                      </a:r>
                      <a:r>
                        <a:rPr lang="en-GB" sz="800" baseline="0" dirty="0" smtClean="0"/>
                        <a:t> of children – blood clots – nerves and muscles</a:t>
                      </a:r>
                      <a:endParaRPr lang="en-GB" sz="800" dirty="0"/>
                    </a:p>
                  </a:txBody>
                  <a:tcPr marL="65314" marR="65314" marT="32657" marB="32657"/>
                </a:tc>
                <a:tc>
                  <a:txBody>
                    <a:bodyPr/>
                    <a:lstStyle/>
                    <a:p>
                      <a:r>
                        <a:rPr lang="en-GB" sz="800" dirty="0" smtClean="0"/>
                        <a:t>Milk – dairy – green leafy beg – fortified</a:t>
                      </a:r>
                      <a:r>
                        <a:rPr lang="en-GB" sz="800" baseline="0" dirty="0" smtClean="0"/>
                        <a:t> white bread – soya – fish eaten with bones (sardines)</a:t>
                      </a:r>
                      <a:endParaRPr lang="en-GB" sz="800" dirty="0"/>
                    </a:p>
                  </a:txBody>
                  <a:tcPr marL="65314" marR="65314" marT="32657" marB="32657"/>
                </a:tc>
                <a:tc>
                  <a:txBody>
                    <a:bodyPr/>
                    <a:lstStyle/>
                    <a:p>
                      <a:r>
                        <a:rPr lang="en-GB" sz="800" b="1" dirty="0" smtClean="0"/>
                        <a:t>Deficiency: </a:t>
                      </a:r>
                      <a:r>
                        <a:rPr lang="en-GB" sz="800" b="0" dirty="0" smtClean="0"/>
                        <a:t>bones don’t reach peak bone mass</a:t>
                      </a:r>
                      <a:r>
                        <a:rPr lang="en-GB" sz="800" b="0" baseline="0" dirty="0" smtClean="0"/>
                        <a:t> – osteoporosis – poor clotting</a:t>
                      </a:r>
                      <a:endParaRPr lang="en-GB" sz="800" b="1" dirty="0"/>
                    </a:p>
                  </a:txBody>
                  <a:tcPr marL="65314" marR="65314" marT="32657" marB="32657"/>
                </a:tc>
                <a:extLst>
                  <a:ext uri="{0D108BD9-81ED-4DB2-BD59-A6C34878D82A}">
                    <a16:rowId xmlns:a16="http://schemas.microsoft.com/office/drawing/2014/main" val="1175700942"/>
                  </a:ext>
                </a:extLst>
              </a:tr>
              <a:tr h="664029">
                <a:tc>
                  <a:txBody>
                    <a:bodyPr/>
                    <a:lstStyle/>
                    <a:p>
                      <a:pPr algn="ctr"/>
                      <a:r>
                        <a:rPr lang="en-GB" sz="1000" b="1" dirty="0" smtClean="0"/>
                        <a:t>Iron</a:t>
                      </a:r>
                      <a:endParaRPr lang="en-GB" sz="1000" b="1" dirty="0"/>
                    </a:p>
                  </a:txBody>
                  <a:tcPr marL="65314" marR="65314" marT="32657" marB="32657" anchor="ctr"/>
                </a:tc>
                <a:tc>
                  <a:txBody>
                    <a:bodyPr/>
                    <a:lstStyle/>
                    <a:p>
                      <a:r>
                        <a:rPr lang="en-GB" sz="800" dirty="0" smtClean="0"/>
                        <a:t>Production of haemoglobin to</a:t>
                      </a:r>
                      <a:r>
                        <a:rPr lang="en-GB" sz="800" baseline="0" dirty="0" smtClean="0"/>
                        <a:t> transport oxygen</a:t>
                      </a:r>
                      <a:endParaRPr lang="en-GB" sz="800" dirty="0"/>
                    </a:p>
                  </a:txBody>
                  <a:tcPr marL="65314" marR="65314" marT="32657" marB="32657"/>
                </a:tc>
                <a:tc>
                  <a:txBody>
                    <a:bodyPr/>
                    <a:lstStyle/>
                    <a:p>
                      <a:r>
                        <a:rPr lang="en-GB" sz="800" dirty="0" smtClean="0"/>
                        <a:t>Red meat</a:t>
                      </a:r>
                      <a:r>
                        <a:rPr lang="en-GB" sz="800" baseline="0" dirty="0" smtClean="0"/>
                        <a:t> – liver – lentils spices – chocolate – green leafy veg – fortified cereals</a:t>
                      </a:r>
                      <a:endParaRPr lang="en-GB" sz="800" dirty="0"/>
                    </a:p>
                  </a:txBody>
                  <a:tcPr marL="65314" marR="65314" marT="32657" marB="32657"/>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800" b="1" dirty="0" smtClean="0"/>
                        <a:t>Deficiency: </a:t>
                      </a:r>
                      <a:r>
                        <a:rPr lang="en-GB" sz="800" b="0" dirty="0" smtClean="0"/>
                        <a:t>anaemia</a:t>
                      </a:r>
                      <a:r>
                        <a:rPr lang="en-GB" sz="800" b="0" baseline="0" dirty="0" smtClean="0"/>
                        <a:t> </a:t>
                      </a:r>
                      <a:endParaRPr lang="en-GB" sz="800" b="1" dirty="0" smtClean="0"/>
                    </a:p>
                  </a:txBody>
                  <a:tcPr marL="65314" marR="65314" marT="32657" marB="32657"/>
                </a:tc>
                <a:extLst>
                  <a:ext uri="{0D108BD9-81ED-4DB2-BD59-A6C34878D82A}">
                    <a16:rowId xmlns:a16="http://schemas.microsoft.com/office/drawing/2014/main" val="2561529777"/>
                  </a:ext>
                </a:extLst>
              </a:tr>
              <a:tr h="424543">
                <a:tc>
                  <a:txBody>
                    <a:bodyPr/>
                    <a:lstStyle/>
                    <a:p>
                      <a:pPr algn="ctr"/>
                      <a:r>
                        <a:rPr lang="en-GB" sz="1000" b="1" dirty="0" smtClean="0"/>
                        <a:t>Fluoride</a:t>
                      </a:r>
                      <a:endParaRPr lang="en-GB" sz="1000" b="1" dirty="0"/>
                    </a:p>
                  </a:txBody>
                  <a:tcPr marL="65314" marR="65314" marT="32657" marB="32657" anchor="ctr"/>
                </a:tc>
                <a:tc>
                  <a:txBody>
                    <a:bodyPr/>
                    <a:lstStyle/>
                    <a:p>
                      <a:r>
                        <a:rPr lang="en-GB" sz="800" dirty="0" smtClean="0"/>
                        <a:t>Strengthen enamel on</a:t>
                      </a:r>
                      <a:r>
                        <a:rPr lang="en-GB" sz="800" baseline="0" dirty="0" smtClean="0"/>
                        <a:t> teeth</a:t>
                      </a:r>
                      <a:endParaRPr lang="en-GB" sz="800" dirty="0"/>
                    </a:p>
                  </a:txBody>
                  <a:tcPr marL="65314" marR="65314" marT="32657" marB="32657"/>
                </a:tc>
                <a:tc>
                  <a:txBody>
                    <a:bodyPr/>
                    <a:lstStyle/>
                    <a:p>
                      <a:r>
                        <a:rPr lang="en-GB" sz="800" dirty="0" smtClean="0"/>
                        <a:t>Saltwater</a:t>
                      </a:r>
                      <a:r>
                        <a:rPr lang="en-GB" sz="800" baseline="0" dirty="0" smtClean="0"/>
                        <a:t> fish – tea – fortified water</a:t>
                      </a:r>
                      <a:endParaRPr lang="en-GB" sz="800" dirty="0"/>
                    </a:p>
                  </a:txBody>
                  <a:tcPr marL="65314" marR="65314" marT="32657" marB="32657"/>
                </a:tc>
                <a:tc>
                  <a:txBody>
                    <a:bodyPr/>
                    <a:lstStyle/>
                    <a:p>
                      <a:r>
                        <a:rPr lang="en-GB" sz="800" b="1" dirty="0" smtClean="0"/>
                        <a:t>Deficiency: </a:t>
                      </a:r>
                      <a:r>
                        <a:rPr lang="en-GB" sz="800" dirty="0" smtClean="0"/>
                        <a:t>Dental cavities</a:t>
                      </a:r>
                      <a:endParaRPr lang="en-GB" sz="800" dirty="0"/>
                    </a:p>
                  </a:txBody>
                  <a:tcPr marL="65314" marR="65314" marT="32657" marB="32657"/>
                </a:tc>
                <a:extLst>
                  <a:ext uri="{0D108BD9-81ED-4DB2-BD59-A6C34878D82A}">
                    <a16:rowId xmlns:a16="http://schemas.microsoft.com/office/drawing/2014/main" val="3517535661"/>
                  </a:ext>
                </a:extLst>
              </a:tr>
              <a:tr h="664029">
                <a:tc>
                  <a:txBody>
                    <a:bodyPr/>
                    <a:lstStyle/>
                    <a:p>
                      <a:pPr algn="ctr"/>
                      <a:r>
                        <a:rPr lang="en-GB" sz="1000" b="1" dirty="0" smtClean="0"/>
                        <a:t>Magnesium</a:t>
                      </a:r>
                      <a:endParaRPr lang="en-GB" sz="1000" b="1" dirty="0"/>
                    </a:p>
                  </a:txBody>
                  <a:tcPr marL="65314" marR="65314" marT="32657" marB="32657" anchor="ctr"/>
                </a:tc>
                <a:tc>
                  <a:txBody>
                    <a:bodyPr/>
                    <a:lstStyle/>
                    <a:p>
                      <a:r>
                        <a:rPr lang="en-GB" sz="800" dirty="0" smtClean="0"/>
                        <a:t>Healthy</a:t>
                      </a:r>
                      <a:r>
                        <a:rPr lang="en-GB" sz="800" baseline="0" dirty="0" smtClean="0"/>
                        <a:t> immune system – bone and teeth growth</a:t>
                      </a:r>
                      <a:endParaRPr lang="en-GB" sz="800" dirty="0"/>
                    </a:p>
                  </a:txBody>
                  <a:tcPr marL="65314" marR="65314" marT="32657" marB="32657"/>
                </a:tc>
                <a:tc>
                  <a:txBody>
                    <a:bodyPr/>
                    <a:lstStyle/>
                    <a:p>
                      <a:r>
                        <a:rPr lang="en-GB" sz="800" dirty="0" smtClean="0"/>
                        <a:t>Spinach – brown rice – pumpkin seeds – mackerel</a:t>
                      </a:r>
                      <a:endParaRPr lang="en-GB" sz="800" dirty="0"/>
                    </a:p>
                  </a:txBody>
                  <a:tcPr marL="65314" marR="65314" marT="32657" marB="32657"/>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800" b="1" dirty="0" smtClean="0"/>
                        <a:t>Deficiency: </a:t>
                      </a:r>
                      <a:r>
                        <a:rPr lang="en-GB" sz="800" b="0" dirty="0" smtClean="0"/>
                        <a:t>cramps</a:t>
                      </a:r>
                      <a:r>
                        <a:rPr lang="en-GB" sz="800" b="0" baseline="0" dirty="0" smtClean="0"/>
                        <a:t> and muscle spasms and weakness- migraines</a:t>
                      </a:r>
                      <a:endParaRPr lang="en-GB" sz="800" dirty="0" smtClean="0"/>
                    </a:p>
                  </a:txBody>
                  <a:tcPr marL="65314" marR="65314" marT="32657" marB="32657"/>
                </a:tc>
                <a:extLst>
                  <a:ext uri="{0D108BD9-81ED-4DB2-BD59-A6C34878D82A}">
                    <a16:rowId xmlns:a16="http://schemas.microsoft.com/office/drawing/2014/main" val="4173983228"/>
                  </a:ext>
                </a:extLst>
              </a:tr>
              <a:tr h="903514">
                <a:tc>
                  <a:txBody>
                    <a:bodyPr/>
                    <a:lstStyle/>
                    <a:p>
                      <a:pPr algn="ctr"/>
                      <a:r>
                        <a:rPr lang="en-GB" sz="1000" b="1" dirty="0" smtClean="0"/>
                        <a:t>Sodium</a:t>
                      </a:r>
                      <a:endParaRPr lang="en-GB" sz="1000" b="1" dirty="0"/>
                    </a:p>
                  </a:txBody>
                  <a:tcPr marL="65314" marR="65314" marT="32657" marB="32657" anchor="ctr"/>
                </a:tc>
                <a:tc>
                  <a:txBody>
                    <a:bodyPr/>
                    <a:lstStyle/>
                    <a:p>
                      <a:r>
                        <a:rPr lang="en-GB" sz="800" dirty="0" smtClean="0"/>
                        <a:t>Regulate water in body – use of energy – control muscles and nerves</a:t>
                      </a:r>
                      <a:endParaRPr lang="en-GB" sz="800" dirty="0"/>
                    </a:p>
                  </a:txBody>
                  <a:tcPr marL="65314" marR="65314" marT="32657" marB="32657"/>
                </a:tc>
                <a:tc>
                  <a:txBody>
                    <a:bodyPr/>
                    <a:lstStyle/>
                    <a:p>
                      <a:r>
                        <a:rPr lang="en-GB" sz="800" dirty="0" smtClean="0"/>
                        <a:t>Processed foods – salt</a:t>
                      </a:r>
                      <a:endParaRPr lang="en-GB" sz="800" dirty="0"/>
                    </a:p>
                  </a:txBody>
                  <a:tcPr marL="65314" marR="65314" marT="32657" marB="32657"/>
                </a:tc>
                <a:tc>
                  <a:txBody>
                    <a:bodyPr/>
                    <a:lstStyle/>
                    <a:p>
                      <a:r>
                        <a:rPr lang="en-GB" sz="800" b="1" dirty="0" smtClean="0"/>
                        <a:t>Deficiency</a:t>
                      </a:r>
                      <a:r>
                        <a:rPr lang="en-GB" sz="800" dirty="0" smtClean="0"/>
                        <a:t>: Rare – cramps after exercise</a:t>
                      </a:r>
                    </a:p>
                    <a:p>
                      <a:r>
                        <a:rPr lang="en-GB" sz="800" b="1" dirty="0" smtClean="0"/>
                        <a:t>Excess</a:t>
                      </a:r>
                      <a:r>
                        <a:rPr lang="en-GB" sz="800" dirty="0" smtClean="0"/>
                        <a:t>: high blood pressure – heart disease - stroke</a:t>
                      </a:r>
                      <a:endParaRPr lang="en-GB" sz="800" dirty="0"/>
                    </a:p>
                  </a:txBody>
                  <a:tcPr marL="65314" marR="65314" marT="32657" marB="32657"/>
                </a:tc>
                <a:extLst>
                  <a:ext uri="{0D108BD9-81ED-4DB2-BD59-A6C34878D82A}">
                    <a16:rowId xmlns:a16="http://schemas.microsoft.com/office/drawing/2014/main" val="625499957"/>
                  </a:ext>
                </a:extLst>
              </a:tr>
              <a:tr h="424543">
                <a:tc>
                  <a:txBody>
                    <a:bodyPr/>
                    <a:lstStyle/>
                    <a:p>
                      <a:pPr algn="ctr"/>
                      <a:r>
                        <a:rPr lang="en-GB" sz="1000" b="1" dirty="0" smtClean="0"/>
                        <a:t>Iodine</a:t>
                      </a:r>
                      <a:endParaRPr lang="en-GB" sz="1000" b="1" dirty="0"/>
                    </a:p>
                  </a:txBody>
                  <a:tcPr marL="65314" marR="65314" marT="32657" marB="32657" anchor="ctr"/>
                </a:tc>
                <a:tc>
                  <a:txBody>
                    <a:bodyPr/>
                    <a:lstStyle/>
                    <a:p>
                      <a:r>
                        <a:rPr lang="en-GB" sz="800" dirty="0" smtClean="0"/>
                        <a:t>Regulates hormones</a:t>
                      </a:r>
                      <a:r>
                        <a:rPr lang="en-GB" sz="800" baseline="0" dirty="0" smtClean="0"/>
                        <a:t> in the thyroid</a:t>
                      </a:r>
                      <a:endParaRPr lang="en-GB" sz="800" dirty="0"/>
                    </a:p>
                  </a:txBody>
                  <a:tcPr marL="65314" marR="65314" marT="32657" marB="32657"/>
                </a:tc>
                <a:tc>
                  <a:txBody>
                    <a:bodyPr/>
                    <a:lstStyle/>
                    <a:p>
                      <a:r>
                        <a:rPr lang="en-GB" sz="800" dirty="0" smtClean="0"/>
                        <a:t>Seafood – foods grown in iodine</a:t>
                      </a:r>
                      <a:r>
                        <a:rPr lang="en-GB" sz="800" baseline="0" dirty="0" smtClean="0"/>
                        <a:t> rich soil</a:t>
                      </a:r>
                      <a:endParaRPr lang="en-GB" sz="800" dirty="0"/>
                    </a:p>
                  </a:txBody>
                  <a:tcPr marL="65314" marR="65314" marT="32657" marB="32657"/>
                </a:tc>
                <a:tc>
                  <a:txBody>
                    <a:bodyPr/>
                    <a:lstStyle/>
                    <a:p>
                      <a:r>
                        <a:rPr lang="en-GB" sz="800" b="1" dirty="0" smtClean="0"/>
                        <a:t>Deficiency: </a:t>
                      </a:r>
                      <a:r>
                        <a:rPr lang="en-GB" sz="800" b="0" dirty="0" smtClean="0"/>
                        <a:t>tired</a:t>
                      </a:r>
                      <a:r>
                        <a:rPr lang="en-GB" sz="800" b="0" baseline="0" dirty="0" smtClean="0"/>
                        <a:t> – lethargic – swollen thyroid</a:t>
                      </a:r>
                      <a:endParaRPr lang="en-GB" sz="800" dirty="0"/>
                    </a:p>
                  </a:txBody>
                  <a:tcPr marL="65314" marR="65314" marT="32657" marB="32657"/>
                </a:tc>
                <a:extLst>
                  <a:ext uri="{0D108BD9-81ED-4DB2-BD59-A6C34878D82A}">
                    <a16:rowId xmlns:a16="http://schemas.microsoft.com/office/drawing/2014/main" val="226253288"/>
                  </a:ext>
                </a:extLst>
              </a:tr>
            </a:tbl>
          </a:graphicData>
        </a:graphic>
      </p:graphicFrame>
    </p:spTree>
    <p:extLst>
      <p:ext uri="{BB962C8B-B14F-4D97-AF65-F5344CB8AC3E}">
        <p14:creationId xmlns:p14="http://schemas.microsoft.com/office/powerpoint/2010/main" val="32439319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373" y="102326"/>
            <a:ext cx="85759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prstClr val="black"/>
                </a:solidFill>
                <a:effectLst/>
                <a:uLnTx/>
                <a:uFillTx/>
                <a:latin typeface="Calibri"/>
                <a:ea typeface="+mn-ea"/>
                <a:cs typeface="+mn-cs"/>
              </a:rPr>
              <a:t>AQA Food Preparation &amp; Nutrition Knowledge Organiser: Food</a:t>
            </a:r>
            <a:r>
              <a:rPr kumimoji="0" lang="en-GB" sz="1400" b="1" i="0" u="sng" strike="noStrike" kern="1200" cap="none" spc="0" normalizeH="0" noProof="0" dirty="0" smtClean="0">
                <a:ln>
                  <a:noFill/>
                </a:ln>
                <a:solidFill>
                  <a:prstClr val="black"/>
                </a:solidFill>
                <a:effectLst/>
                <a:uLnTx/>
                <a:uFillTx/>
                <a:latin typeface="Calibri"/>
                <a:ea typeface="+mn-ea"/>
                <a:cs typeface="+mn-cs"/>
              </a:rPr>
              <a:t> Preparation Skills</a:t>
            </a:r>
            <a:endParaRPr kumimoji="0" lang="en-GB" sz="1400" b="1" i="0" u="sng"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96983" y="377301"/>
            <a:ext cx="8853054" cy="369332"/>
          </a:xfrm>
          <a:prstGeom prst="rect">
            <a:avLst/>
          </a:prstGeom>
          <a:noFill/>
        </p:spPr>
        <p:txBody>
          <a:bodyPr wrap="square" rtlCol="0">
            <a:spAutoFit/>
          </a:bodyPr>
          <a:lstStyle/>
          <a:p>
            <a:pPr fontAlgn="base"/>
            <a:endParaRPr lang="en-GB" dirty="0"/>
          </a:p>
        </p:txBody>
      </p:sp>
      <p:sp>
        <p:nvSpPr>
          <p:cNvPr id="5" name="TextBox 4"/>
          <p:cNvSpPr txBox="1"/>
          <p:nvPr/>
        </p:nvSpPr>
        <p:spPr>
          <a:xfrm>
            <a:off x="105731" y="3567014"/>
            <a:ext cx="4772078" cy="31854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0070C0"/>
                </a:solidFill>
                <a:effectLst/>
                <a:uLnTx/>
                <a:uFillTx/>
                <a:latin typeface="Calibri"/>
                <a:ea typeface="+mn-ea"/>
                <a:cs typeface="+mn-cs"/>
              </a:rPr>
              <a:t>Key Points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Specific types of knives are designed for different cutting and shaping tasks.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70C0"/>
                </a:solidFill>
                <a:latin typeface="Calibri"/>
              </a:rPr>
              <a:t>Knives are dangerous if not handles correctly and care should be taken at all times.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A flat and stable cutting surface is essential to avoid injury when cutting food.</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70C0"/>
                </a:solidFill>
                <a:latin typeface="Calibri"/>
              </a:rPr>
              <a:t>There are specific terms used for vegetable cuts relating to the size and shape of the outcome.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White fish carry oil in the liver; oil fish carry oil throughout the flesh.</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70C0"/>
                </a:solidFill>
                <a:latin typeface="Calibri"/>
              </a:rPr>
              <a:t>Its important to wash your hands after handling fish to prevent cross contamination.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The length and type of cooking method depends on the type of muscle fibre.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err="1" smtClean="0">
                <a:solidFill>
                  <a:srgbClr val="0070C0"/>
                </a:solidFill>
                <a:latin typeface="Calibri"/>
              </a:rPr>
              <a:t>Enzymic</a:t>
            </a:r>
            <a:r>
              <a:rPr lang="en-GB" sz="1100" dirty="0" smtClean="0">
                <a:solidFill>
                  <a:srgbClr val="0070C0"/>
                </a:solidFill>
                <a:latin typeface="Calibri"/>
              </a:rPr>
              <a:t> activity occurs when cut fruit and vegetables react with oxygen to turn them brown.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Various</a:t>
            </a:r>
            <a:r>
              <a:rPr kumimoji="0" lang="en-GB" sz="1100" b="0" i="0" u="none" strike="noStrike" kern="1200" cap="none" spc="0" normalizeH="0" noProof="0" dirty="0" smtClean="0">
                <a:ln>
                  <a:noFill/>
                </a:ln>
                <a:solidFill>
                  <a:srgbClr val="0070C0"/>
                </a:solidFill>
                <a:effectLst/>
                <a:uLnTx/>
                <a:uFillTx/>
                <a:latin typeface="Calibri"/>
              </a:rPr>
              <a:t> foods can be coated with ingredients to create a new layer to protect, add texture and flavour – this is called coating or enrobing.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70C0"/>
                </a:solidFill>
                <a:latin typeface="Calibri"/>
              </a:rPr>
              <a:t>Dough is made by mixing flour with liquid, and sometimes includes</a:t>
            </a:r>
            <a:r>
              <a:rPr lang="en-GB" sz="1100" dirty="0" smtClean="0">
                <a:solidFill>
                  <a:srgbClr val="0070C0"/>
                </a:solidFill>
                <a:latin typeface="Calibri"/>
              </a:rPr>
              <a:t> leavening (raising) agents as well as other ingredients and flavourings.</a:t>
            </a:r>
            <a:endParaRPr kumimoji="0" lang="en-GB" sz="1100" b="0" i="0" u="none" strike="noStrike" kern="1200" cap="none" spc="0" normalizeH="0" baseline="0" noProof="0" dirty="0">
              <a:ln>
                <a:noFill/>
              </a:ln>
              <a:solidFill>
                <a:srgbClr val="0070C0"/>
              </a:solidFill>
              <a:effectLst/>
              <a:uLnTx/>
              <a:uFillTx/>
              <a:latin typeface="Calibri"/>
            </a:endParaRPr>
          </a:p>
        </p:txBody>
      </p:sp>
      <p:sp>
        <p:nvSpPr>
          <p:cNvPr id="6" name="TextBox 5"/>
          <p:cNvSpPr txBox="1"/>
          <p:nvPr/>
        </p:nvSpPr>
        <p:spPr>
          <a:xfrm>
            <a:off x="7811591" y="2051719"/>
            <a:ext cx="1197547"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 words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Bridge hold</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Claw grip</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Jardinière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Julienne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err="1" smtClean="0">
                <a:ln>
                  <a:noFill/>
                </a:ln>
                <a:solidFill>
                  <a:srgbClr val="FF0000"/>
                </a:solidFill>
                <a:effectLst/>
                <a:uLnTx/>
                <a:uFillTx/>
                <a:latin typeface="Calibri"/>
                <a:ea typeface="+mn-ea"/>
                <a:cs typeface="+mn-cs"/>
              </a:rPr>
              <a:t>Macedooine</a:t>
            </a:r>
            <a:endParaRPr kumimoji="0" lang="en-GB" sz="1100" b="0" i="0" u="none" strike="noStrike" kern="1200" cap="none" spc="0" normalizeH="0" baseline="0" noProof="0" dirty="0" smtClean="0">
              <a:ln>
                <a:noFill/>
              </a:ln>
              <a:solidFill>
                <a:srgbClr val="FF0000"/>
              </a:solidFill>
              <a:effectLst/>
              <a:uLnTx/>
              <a:uFillTx/>
              <a:latin typeface="Calibri"/>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Chiffonade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err="1" smtClean="0">
                <a:ln>
                  <a:noFill/>
                </a:ln>
                <a:solidFill>
                  <a:srgbClr val="FF0000"/>
                </a:solidFill>
                <a:effectLst/>
                <a:uLnTx/>
                <a:uFillTx/>
                <a:latin typeface="Calibri"/>
                <a:ea typeface="+mn-ea"/>
                <a:cs typeface="+mn-cs"/>
              </a:rPr>
              <a:t>Batonnet</a:t>
            </a:r>
            <a:endParaRPr kumimoji="0" lang="en-GB" sz="1100" b="0" i="0" u="none" strike="noStrike" kern="1200" cap="none" spc="0" normalizeH="0" baseline="0" noProof="0" dirty="0" smtClean="0">
              <a:ln>
                <a:noFill/>
              </a:ln>
              <a:solidFill>
                <a:srgbClr val="FF0000"/>
              </a:solidFill>
              <a:effectLst/>
              <a:uLnTx/>
              <a:uFillTx/>
              <a:latin typeface="Calibri"/>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Dicing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Chopping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Paring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Flexible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Filleting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rPr>
              <a:t>Serrated</a:t>
            </a:r>
            <a:endParaRPr lang="en-GB" sz="1100" dirty="0">
              <a:solidFill>
                <a:srgbClr val="FF0000"/>
              </a:solidFill>
              <a:latin typeface="Calibri"/>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Cooking</a:t>
            </a:r>
          </a:p>
        </p:txBody>
      </p:sp>
      <p:sp>
        <p:nvSpPr>
          <p:cNvPr id="8" name="TextBox 7"/>
          <p:cNvSpPr txBox="1"/>
          <p:nvPr/>
        </p:nvSpPr>
        <p:spPr>
          <a:xfrm>
            <a:off x="2996299" y="1454548"/>
            <a:ext cx="1967346"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Keywords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Collagen</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Elastin</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Myoglobin</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Muscle Fibre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err="1" smtClean="0">
                <a:ln>
                  <a:noFill/>
                </a:ln>
                <a:solidFill>
                  <a:srgbClr val="FF0000"/>
                </a:solidFill>
                <a:effectLst/>
                <a:uLnTx/>
                <a:uFillTx/>
                <a:latin typeface="Calibri"/>
                <a:ea typeface="+mn-ea"/>
                <a:cs typeface="+mn-cs"/>
              </a:rPr>
              <a:t>Maillard</a:t>
            </a: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 Reaction</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Non </a:t>
            </a:r>
            <a:r>
              <a:rPr lang="en-GB" sz="1100" dirty="0" err="1" smtClean="0">
                <a:solidFill>
                  <a:srgbClr val="FF0000"/>
                </a:solidFill>
                <a:latin typeface="Calibri"/>
              </a:rPr>
              <a:t>enzymic</a:t>
            </a:r>
            <a:r>
              <a:rPr lang="en-GB" sz="1100" dirty="0" smtClean="0">
                <a:solidFill>
                  <a:srgbClr val="FF0000"/>
                </a:solidFill>
                <a:latin typeface="Calibri"/>
              </a:rPr>
              <a:t> browning</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Gelatine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Cross Contamination</a:t>
            </a:r>
            <a:endParaRPr kumimoji="0" lang="en-GB" sz="1100" b="0" i="0" u="none" strike="noStrike" kern="1200" cap="none" spc="0" normalizeH="0" baseline="0" noProof="0" dirty="0">
              <a:ln>
                <a:noFill/>
              </a:ln>
              <a:solidFill>
                <a:srgbClr val="FF0000"/>
              </a:solidFill>
              <a:effectLst/>
              <a:uLnTx/>
              <a:uFillTx/>
              <a:latin typeface="Calibri"/>
            </a:endParaRPr>
          </a:p>
        </p:txBody>
      </p:sp>
      <p:sp>
        <p:nvSpPr>
          <p:cNvPr id="9" name="TextBox 8"/>
          <p:cNvSpPr txBox="1"/>
          <p:nvPr/>
        </p:nvSpPr>
        <p:spPr>
          <a:xfrm>
            <a:off x="4724682" y="1409841"/>
            <a:ext cx="1503220" cy="18312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Keywords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Ingredients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Precise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Combined</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Rubbing-in</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Binding</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Coating</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Enriched dough</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Glazing</a:t>
            </a:r>
            <a:endParaRPr kumimoji="0" lang="en-GB" sz="1100" b="0" i="0" u="none" strike="noStrike" kern="1200" cap="none" spc="0" normalizeH="0" baseline="0" noProof="0" dirty="0" smtClean="0">
              <a:ln>
                <a:noFill/>
              </a:ln>
              <a:solidFill>
                <a:srgbClr val="FF0000"/>
              </a:solidFill>
              <a:effectLst/>
              <a:uLnTx/>
              <a:uFillTx/>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6137297" y="1549711"/>
            <a:ext cx="1550833" cy="24468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Keywords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White fish</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Salting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Connective tissue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Coagulate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Crustacean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Mollusc</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Flat fish</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Omega 3 fatty acid</a:t>
            </a:r>
            <a:endParaRPr kumimoji="0" lang="en-GB" sz="1100" b="0" i="0" u="none" strike="noStrike" kern="1200" cap="none" spc="0" normalizeH="0" baseline="0" noProof="0" dirty="0" smtClean="0">
              <a:ln>
                <a:noFill/>
              </a:ln>
              <a:solidFill>
                <a:srgbClr val="FF0000"/>
              </a:solidFill>
              <a:effectLst/>
              <a:uLnTx/>
              <a:uFillTx/>
              <a:latin typeface="Calibri"/>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Oil fish</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Shellfish</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Classification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5147402" y="5043107"/>
            <a:ext cx="3948547" cy="1938992"/>
          </a:xfrm>
          <a:prstGeom prst="rect">
            <a:avLst/>
          </a:prstGeom>
          <a:noFill/>
        </p:spPr>
        <p:txBody>
          <a:bodyPr wrap="square" rtlCol="0">
            <a:spAutoFit/>
          </a:bodyPr>
          <a:lstStyle/>
          <a:p>
            <a:pPr>
              <a:defRPr/>
            </a:pPr>
            <a:r>
              <a:rPr lang="en-GB" sz="1400" b="1" u="sng" dirty="0" smtClean="0">
                <a:solidFill>
                  <a:srgbClr val="00B050"/>
                </a:solidFill>
              </a:rPr>
              <a:t>Assessment </a:t>
            </a:r>
            <a:r>
              <a:rPr lang="en-GB" sz="1400" b="1" u="sng" dirty="0">
                <a:solidFill>
                  <a:srgbClr val="00B050"/>
                </a:solidFill>
              </a:rPr>
              <a:t>- </a:t>
            </a:r>
            <a:r>
              <a:rPr lang="en-GB" sz="1400" b="1" u="sng" dirty="0" smtClean="0">
                <a:solidFill>
                  <a:srgbClr val="00B050"/>
                </a:solidFill>
              </a:rPr>
              <a:t>NTT</a:t>
            </a:r>
            <a:endParaRPr kumimoji="0" lang="en-GB" sz="1400" b="1" i="0" u="sng" strike="noStrike" kern="1200" cap="none" spc="0" normalizeH="0" baseline="0" noProof="0" dirty="0" smtClean="0">
              <a:ln>
                <a:noFill/>
              </a:ln>
              <a:solidFill>
                <a:srgbClr val="00B050"/>
              </a:solidFill>
              <a:effectLst/>
              <a:uLnTx/>
              <a:uFillTx/>
              <a:latin typeface="Calibri"/>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Name the two</a:t>
            </a:r>
            <a:r>
              <a:rPr kumimoji="0" lang="en-GB" sz="1100" b="0" i="0" u="none" strike="noStrike" kern="1200" cap="none" spc="0" normalizeH="0" noProof="0" dirty="0" smtClean="0">
                <a:ln>
                  <a:noFill/>
                </a:ln>
                <a:solidFill>
                  <a:srgbClr val="00B050"/>
                </a:solidFill>
                <a:effectLst/>
                <a:uLnTx/>
                <a:uFillTx/>
                <a:latin typeface="Calibri"/>
                <a:ea typeface="+mn-ea"/>
                <a:cs typeface="+mn-cs"/>
              </a:rPr>
              <a:t> methods of holding food when cutting it.</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B050"/>
                </a:solidFill>
                <a:latin typeface="Calibri"/>
              </a:rPr>
              <a:t>Which type of fish contains the most Omega 3 fatty acids?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noProof="0" dirty="0" smtClean="0">
                <a:ln>
                  <a:noFill/>
                </a:ln>
                <a:solidFill>
                  <a:srgbClr val="00B050"/>
                </a:solidFill>
                <a:effectLst/>
                <a:uLnTx/>
                <a:uFillTx/>
                <a:latin typeface="Calibri"/>
                <a:ea typeface="+mn-ea"/>
                <a:cs typeface="+mn-cs"/>
              </a:rPr>
              <a:t>Describe two quality checks for fresh fish.</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B050"/>
                </a:solidFill>
                <a:latin typeface="Calibri"/>
              </a:rPr>
              <a:t>Tough meat has what length of fibres?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Where would you store meat when not preparing it?</a:t>
            </a:r>
            <a:endParaRPr lang="en-GB" sz="1100" baseline="0" dirty="0" smtClean="0">
              <a:solidFill>
                <a:srgbClr val="00B050"/>
              </a:solidFill>
              <a:latin typeface="Calibri"/>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noProof="0" dirty="0" smtClean="0">
                <a:ln>
                  <a:noFill/>
                </a:ln>
                <a:solidFill>
                  <a:srgbClr val="00B050"/>
                </a:solidFill>
                <a:effectLst/>
                <a:uLnTx/>
                <a:uFillTx/>
                <a:latin typeface="Calibri"/>
                <a:ea typeface="+mn-ea"/>
                <a:cs typeface="+mn-cs"/>
              </a:rPr>
              <a:t>What glaze would you use on enriched dough?</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B050"/>
                </a:solidFill>
                <a:latin typeface="Calibri"/>
              </a:rPr>
              <a:t>What type of flour is used to make bread dough?</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noProof="0" dirty="0" smtClean="0">
                <a:ln>
                  <a:noFill/>
                </a:ln>
                <a:solidFill>
                  <a:srgbClr val="00B050"/>
                </a:solidFill>
                <a:effectLst/>
                <a:uLnTx/>
                <a:uFillTx/>
                <a:latin typeface="Calibri"/>
                <a:ea typeface="+mn-ea"/>
                <a:cs typeface="+mn-cs"/>
              </a:rPr>
              <a:t>What gas does yeast produce?</a:t>
            </a:r>
            <a:endParaRPr kumimoji="0" lang="en-GB" sz="1100" b="0" i="0" u="none" strike="noStrike" kern="1200" cap="none" spc="0" normalizeH="0" baseline="0" noProof="0" dirty="0" smtClean="0">
              <a:ln>
                <a:noFill/>
              </a:ln>
              <a:solidFill>
                <a:srgbClr val="00B05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249383" y="529701"/>
            <a:ext cx="8853054" cy="369332"/>
          </a:xfrm>
          <a:prstGeom prst="rect">
            <a:avLst/>
          </a:prstGeom>
          <a:noFill/>
        </p:spPr>
        <p:txBody>
          <a:bodyPr wrap="square" rtlCol="0">
            <a:spAutoFit/>
          </a:bodyPr>
          <a:lstStyle/>
          <a:p>
            <a:pPr fontAlgn="base"/>
            <a:endParaRPr lang="en-GB" dirty="0"/>
          </a:p>
        </p:txBody>
      </p:sp>
      <p:sp>
        <p:nvSpPr>
          <p:cNvPr id="13" name="TextBox 12"/>
          <p:cNvSpPr txBox="1"/>
          <p:nvPr/>
        </p:nvSpPr>
        <p:spPr>
          <a:xfrm>
            <a:off x="173183" y="546538"/>
            <a:ext cx="8853054" cy="369332"/>
          </a:xfrm>
          <a:prstGeom prst="rect">
            <a:avLst/>
          </a:prstGeom>
          <a:noFill/>
        </p:spPr>
        <p:txBody>
          <a:bodyPr wrap="square" rtlCol="0">
            <a:spAutoFit/>
          </a:bodyPr>
          <a:lstStyle/>
          <a:p>
            <a:pPr fontAlgn="base"/>
            <a:endParaRPr lang="en-GB" dirty="0"/>
          </a:p>
        </p:txBody>
      </p:sp>
      <p:sp>
        <p:nvSpPr>
          <p:cNvPr id="14" name="TextBox 13"/>
          <p:cNvSpPr txBox="1"/>
          <p:nvPr/>
        </p:nvSpPr>
        <p:spPr>
          <a:xfrm>
            <a:off x="211283" y="451638"/>
            <a:ext cx="8853054" cy="938719"/>
          </a:xfrm>
          <a:prstGeom prst="rect">
            <a:avLst/>
          </a:prstGeom>
          <a:noFill/>
        </p:spPr>
        <p:txBody>
          <a:bodyPr wrap="square" rtlCol="0">
            <a:spAutoFit/>
          </a:bodyPr>
          <a:lstStyle/>
          <a:p>
            <a:pPr fontAlgn="base"/>
            <a:r>
              <a:rPr lang="en-GB" sz="1100" dirty="0" smtClean="0"/>
              <a:t>You must be able to understand two different methods of using knives to prepare food safely.  Explain the techniques used when preparing different foods that require knife skills.  Know how to classify different types of fish.  Explain how to choose, handle and prepare different types of fish.  </a:t>
            </a:r>
          </a:p>
          <a:p>
            <a:pPr fontAlgn="base"/>
            <a:r>
              <a:rPr lang="en-GB" sz="1100" dirty="0" smtClean="0"/>
              <a:t>Understand the structure of meat and how this affects the cooking methods used.  Understand that a recipe consists of specific quantities of ingredients that are prepared, using a variety of skills, to produce the required outcome.  Know that making and shaping dough is a precursor to making a variety of flour-based mixtures.  Understand the function of ingredients in dough.</a:t>
            </a:r>
            <a:endParaRPr lang="en-GB" sz="1100" dirty="0"/>
          </a:p>
        </p:txBody>
      </p:sp>
      <p:sp>
        <p:nvSpPr>
          <p:cNvPr id="7" name="TextBox 6"/>
          <p:cNvSpPr txBox="1"/>
          <p:nvPr/>
        </p:nvSpPr>
        <p:spPr>
          <a:xfrm>
            <a:off x="1845341" y="1569621"/>
            <a:ext cx="1188889" cy="1661993"/>
          </a:xfrm>
          <a:prstGeom prst="rect">
            <a:avLst/>
          </a:prstGeom>
          <a:noFill/>
        </p:spPr>
        <p:txBody>
          <a:bodyPr wrap="square" rtlCol="0">
            <a:spAutoFit/>
          </a:bodyPr>
          <a:lstStyle/>
          <a:p>
            <a:r>
              <a:rPr lang="en-GB" sz="1400" b="1" u="sng" dirty="0" smtClean="0">
                <a:solidFill>
                  <a:srgbClr val="FF0000"/>
                </a:solidFill>
                <a:latin typeface="+mj-lt"/>
              </a:rPr>
              <a:t>Keywords</a:t>
            </a:r>
          </a:p>
          <a:p>
            <a:pPr marL="228600" indent="-228600">
              <a:buFont typeface="+mj-lt"/>
              <a:buAutoNum type="arabicPeriod"/>
            </a:pPr>
            <a:r>
              <a:rPr lang="en-GB" sz="1100" dirty="0" smtClean="0">
                <a:solidFill>
                  <a:srgbClr val="FF0000"/>
                </a:solidFill>
                <a:latin typeface="+mj-lt"/>
              </a:rPr>
              <a:t>Gliadin</a:t>
            </a:r>
          </a:p>
          <a:p>
            <a:pPr marL="228600" indent="-228600">
              <a:buFont typeface="+mj-lt"/>
              <a:buAutoNum type="arabicPeriod"/>
            </a:pPr>
            <a:r>
              <a:rPr lang="en-GB" sz="1100" dirty="0" err="1" smtClean="0">
                <a:solidFill>
                  <a:srgbClr val="FF0000"/>
                </a:solidFill>
                <a:latin typeface="+mj-lt"/>
              </a:rPr>
              <a:t>Glutenin</a:t>
            </a:r>
            <a:endParaRPr lang="en-GB" sz="1100" dirty="0" smtClean="0">
              <a:solidFill>
                <a:srgbClr val="FF0000"/>
              </a:solidFill>
              <a:latin typeface="+mj-lt"/>
            </a:endParaRPr>
          </a:p>
          <a:p>
            <a:pPr marL="228600" indent="-228600">
              <a:buFont typeface="+mj-lt"/>
              <a:buAutoNum type="arabicPeriod"/>
            </a:pPr>
            <a:r>
              <a:rPr lang="en-GB" sz="1100" dirty="0" smtClean="0">
                <a:solidFill>
                  <a:srgbClr val="FF0000"/>
                </a:solidFill>
                <a:latin typeface="+mj-lt"/>
              </a:rPr>
              <a:t>Gluten</a:t>
            </a:r>
          </a:p>
          <a:p>
            <a:pPr marL="228600" indent="-228600">
              <a:buFont typeface="+mj-lt"/>
              <a:buAutoNum type="arabicPeriod"/>
            </a:pPr>
            <a:r>
              <a:rPr lang="en-GB" sz="1100" dirty="0" smtClean="0">
                <a:solidFill>
                  <a:srgbClr val="FF0000"/>
                </a:solidFill>
                <a:latin typeface="+mj-lt"/>
              </a:rPr>
              <a:t>Carbon Dioxide</a:t>
            </a:r>
          </a:p>
          <a:p>
            <a:pPr marL="228600" indent="-228600">
              <a:buFont typeface="+mj-lt"/>
              <a:buAutoNum type="arabicPeriod"/>
            </a:pPr>
            <a:r>
              <a:rPr lang="en-GB" sz="1100" dirty="0" smtClean="0">
                <a:solidFill>
                  <a:srgbClr val="FF0000"/>
                </a:solidFill>
                <a:latin typeface="+mj-lt"/>
              </a:rPr>
              <a:t>Shortcrust</a:t>
            </a:r>
          </a:p>
          <a:p>
            <a:pPr marL="228600" indent="-228600">
              <a:buFont typeface="+mj-lt"/>
              <a:buAutoNum type="arabicPeriod"/>
            </a:pPr>
            <a:r>
              <a:rPr lang="en-GB" sz="1100" dirty="0" smtClean="0">
                <a:solidFill>
                  <a:srgbClr val="FF0000"/>
                </a:solidFill>
                <a:latin typeface="+mj-lt"/>
              </a:rPr>
              <a:t>Choux</a:t>
            </a:r>
          </a:p>
          <a:p>
            <a:endParaRPr lang="en-GB" sz="1100" dirty="0">
              <a:latin typeface="+mj-lt"/>
            </a:endParaRPr>
          </a:p>
        </p:txBody>
      </p:sp>
      <p:sp>
        <p:nvSpPr>
          <p:cNvPr id="17" name="Rectangle 16"/>
          <p:cNvSpPr/>
          <p:nvPr/>
        </p:nvSpPr>
        <p:spPr>
          <a:xfrm>
            <a:off x="1356654" y="102327"/>
            <a:ext cx="5915891" cy="30777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p:cNvSpPr/>
          <p:nvPr/>
        </p:nvSpPr>
        <p:spPr>
          <a:xfrm>
            <a:off x="249383" y="529701"/>
            <a:ext cx="8776854" cy="86065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a:off x="7679315" y="1958632"/>
            <a:ext cx="1330035" cy="282845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p:cNvSpPr/>
          <p:nvPr/>
        </p:nvSpPr>
        <p:spPr>
          <a:xfrm>
            <a:off x="6115675" y="1409126"/>
            <a:ext cx="1501909" cy="23118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p:cNvSpPr/>
          <p:nvPr/>
        </p:nvSpPr>
        <p:spPr>
          <a:xfrm>
            <a:off x="2978021" y="1487200"/>
            <a:ext cx="1651713" cy="175391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p:cNvSpPr/>
          <p:nvPr/>
        </p:nvSpPr>
        <p:spPr>
          <a:xfrm>
            <a:off x="4695646" y="1425898"/>
            <a:ext cx="1350821" cy="173572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ctangle 22"/>
          <p:cNvSpPr/>
          <p:nvPr/>
        </p:nvSpPr>
        <p:spPr>
          <a:xfrm>
            <a:off x="1769057" y="1464694"/>
            <a:ext cx="1138418" cy="172313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a:t>
            </a:r>
            <a:endParaRPr lang="en-GB" dirty="0"/>
          </a:p>
        </p:txBody>
      </p:sp>
      <p:sp>
        <p:nvSpPr>
          <p:cNvPr id="24" name="Rectangle 23"/>
          <p:cNvSpPr/>
          <p:nvPr/>
        </p:nvSpPr>
        <p:spPr>
          <a:xfrm>
            <a:off x="5133549" y="5023889"/>
            <a:ext cx="3726873" cy="169058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ectangle 24"/>
          <p:cNvSpPr/>
          <p:nvPr/>
        </p:nvSpPr>
        <p:spPr>
          <a:xfrm>
            <a:off x="105730" y="3584365"/>
            <a:ext cx="4750457" cy="313011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Rectangle 26"/>
          <p:cNvSpPr/>
          <p:nvPr/>
        </p:nvSpPr>
        <p:spPr>
          <a:xfrm>
            <a:off x="7675594" y="1450280"/>
            <a:ext cx="1314790" cy="4197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a:t>
            </a:r>
            <a:endParaRPr lang="en-GB" dirty="0"/>
          </a:p>
        </p:txBody>
      </p:sp>
      <p:sp>
        <p:nvSpPr>
          <p:cNvPr id="2" name="Rectangle 1"/>
          <p:cNvSpPr/>
          <p:nvPr/>
        </p:nvSpPr>
        <p:spPr>
          <a:xfrm>
            <a:off x="7992727" y="1472017"/>
            <a:ext cx="884345" cy="369332"/>
          </a:xfrm>
          <a:prstGeom prst="rect">
            <a:avLst/>
          </a:prstGeom>
        </p:spPr>
        <p:txBody>
          <a:bodyPr wrap="square">
            <a:spAutoFit/>
          </a:bodyPr>
          <a:lstStyle/>
          <a:p>
            <a:r>
              <a:rPr lang="en-GB" b="1" dirty="0" smtClean="0"/>
              <a:t>KS4</a:t>
            </a:r>
            <a:endParaRPr lang="en-GB" b="1" dirty="0"/>
          </a:p>
        </p:txBody>
      </p:sp>
      <p:pic>
        <p:nvPicPr>
          <p:cNvPr id="29" name="Picture 28"/>
          <p:cNvPicPr>
            <a:picLocks noChangeAspect="1"/>
          </p:cNvPicPr>
          <p:nvPr/>
        </p:nvPicPr>
        <p:blipFill>
          <a:blip r:embed="rId2"/>
          <a:stretch>
            <a:fillRect/>
          </a:stretch>
        </p:blipFill>
        <p:spPr>
          <a:xfrm>
            <a:off x="5154547" y="4081265"/>
            <a:ext cx="2374823" cy="863133"/>
          </a:xfrm>
          <a:prstGeom prst="rect">
            <a:avLst/>
          </a:prstGeom>
        </p:spPr>
      </p:pic>
      <p:pic>
        <p:nvPicPr>
          <p:cNvPr id="15" name="Picture 14" descr="Strawberry oatmeal shortcakes with maple vanilla cream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718" y="3276653"/>
            <a:ext cx="937147" cy="702860"/>
          </a:xfrm>
          <a:prstGeom prst="rect">
            <a:avLst/>
          </a:prstGeom>
        </p:spPr>
      </p:pic>
      <p:pic>
        <p:nvPicPr>
          <p:cNvPr id="16" name="Picture 15" descr="Learn English and Spanish - Aprende Inglés y Español: &lt;strong&gt;FOOD&lt;/strong&gt;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84" y="1569621"/>
            <a:ext cx="1506396" cy="1828156"/>
          </a:xfrm>
          <a:prstGeom prst="rect">
            <a:avLst/>
          </a:prstGeom>
        </p:spPr>
      </p:pic>
    </p:spTree>
    <p:extLst>
      <p:ext uri="{BB962C8B-B14F-4D97-AF65-F5344CB8AC3E}">
        <p14:creationId xmlns:p14="http://schemas.microsoft.com/office/powerpoint/2010/main" val="3689213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1" y="-23067"/>
            <a:ext cx="7399568" cy="346249"/>
          </a:xfrm>
          <a:prstGeom prst="rect">
            <a:avLst/>
          </a:prstGeom>
          <a:noFill/>
        </p:spPr>
        <p:txBody>
          <a:bodyPr wrap="square" lIns="68580" tIns="34290" rIns="68580" bIns="34290">
            <a:spAutoFit/>
          </a:bodyPr>
          <a:lstStyle/>
          <a:p>
            <a:r>
              <a:rPr lang="en-GB" b="1" u="sng" dirty="0">
                <a:solidFill>
                  <a:prstClr val="black"/>
                </a:solidFill>
              </a:rPr>
              <a:t>AQA Food Preparation &amp; Nutrition Knowledge Organiser </a:t>
            </a:r>
            <a:r>
              <a:rPr lang="en-US" sz="1714" dirty="0" smtClean="0">
                <a:ln w="0"/>
                <a:effectLst>
                  <a:outerShdw blurRad="38100" dist="19050" dir="2700000" algn="tl" rotWithShape="0">
                    <a:schemeClr val="dk1">
                      <a:alpha val="40000"/>
                    </a:schemeClr>
                  </a:outerShdw>
                </a:effectLst>
              </a:rPr>
              <a:t>-  </a:t>
            </a:r>
            <a:r>
              <a:rPr lang="en-US" sz="1714" dirty="0">
                <a:ln w="0"/>
                <a:effectLst>
                  <a:outerShdw blurRad="38100" dist="19050" dir="2700000" algn="tl" rotWithShape="0">
                    <a:schemeClr val="dk1">
                      <a:alpha val="40000"/>
                    </a:schemeClr>
                  </a:outerShdw>
                </a:effectLst>
              </a:rPr>
              <a:t>Food Commodities</a:t>
            </a:r>
          </a:p>
        </p:txBody>
      </p:sp>
      <p:sp>
        <p:nvSpPr>
          <p:cNvPr id="18" name="TextBox 17"/>
          <p:cNvSpPr txBox="1"/>
          <p:nvPr/>
        </p:nvSpPr>
        <p:spPr>
          <a:xfrm>
            <a:off x="2221379" y="355798"/>
            <a:ext cx="1645227" cy="246221"/>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Cereals, Flour, Oats etc.:</a:t>
            </a:r>
          </a:p>
        </p:txBody>
      </p:sp>
      <p:sp>
        <p:nvSpPr>
          <p:cNvPr id="122" name="TextBox 121"/>
          <p:cNvSpPr txBox="1"/>
          <p:nvPr/>
        </p:nvSpPr>
        <p:spPr>
          <a:xfrm>
            <a:off x="2221355" y="575638"/>
            <a:ext cx="1645252" cy="2977738"/>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750" u="sng" dirty="0"/>
              <a:t>Bread</a:t>
            </a:r>
            <a:r>
              <a:rPr lang="en-GB" sz="750" dirty="0"/>
              <a:t>: is a popular staple food -  there are many different types – made with strong flour –</a:t>
            </a:r>
          </a:p>
          <a:p>
            <a:pPr marL="122467" indent="-122467">
              <a:buFont typeface="Arial" panose="020B0604020202020204" pitchFamily="34" charset="0"/>
              <a:buChar char="•"/>
            </a:pPr>
            <a:r>
              <a:rPr lang="en-GB" sz="750" u="sng" dirty="0"/>
              <a:t>Cereals: </a:t>
            </a:r>
            <a:r>
              <a:rPr lang="en-GB" sz="750" dirty="0"/>
              <a:t>Wheat, oats, rye and barley are grown in the UK.  A cereal is a starchy edible grain. Used as a raw ingredient. </a:t>
            </a:r>
          </a:p>
          <a:p>
            <a:pPr marL="122467" indent="-122467">
              <a:buFont typeface="Arial" panose="020B0604020202020204" pitchFamily="34" charset="0"/>
              <a:buChar char="•"/>
            </a:pPr>
            <a:r>
              <a:rPr lang="en-GB" sz="750" u="sng" dirty="0"/>
              <a:t>Flour: </a:t>
            </a:r>
            <a:r>
              <a:rPr lang="en-GB" sz="750" dirty="0"/>
              <a:t>Wheat is the main cereal processed for flour. Can be white, self-raising, brown, wholemeal.</a:t>
            </a:r>
          </a:p>
          <a:p>
            <a:pPr marL="122467" indent="-122467">
              <a:buFont typeface="Arial" panose="020B0604020202020204" pitchFamily="34" charset="0"/>
              <a:buChar char="•"/>
            </a:pPr>
            <a:r>
              <a:rPr lang="en-GB" sz="750" u="sng" dirty="0"/>
              <a:t>Oats: </a:t>
            </a:r>
            <a:r>
              <a:rPr lang="en-GB" sz="750" dirty="0"/>
              <a:t>are grains from a cereal plant – has a protective husk that is removed during processing – can be used to make flour</a:t>
            </a:r>
          </a:p>
          <a:p>
            <a:pPr marL="122467" indent="-122467">
              <a:buFont typeface="Arial" panose="020B0604020202020204" pitchFamily="34" charset="0"/>
              <a:buChar char="•"/>
            </a:pPr>
            <a:r>
              <a:rPr lang="en-GB" sz="750" u="sng" dirty="0"/>
              <a:t>Rice: </a:t>
            </a:r>
            <a:r>
              <a:rPr lang="en-GB" sz="750" dirty="0"/>
              <a:t>grains that are harvested – can be short or long – white, brown or red – staple food</a:t>
            </a:r>
          </a:p>
          <a:p>
            <a:pPr marL="122467" indent="-122467">
              <a:buFont typeface="Arial" panose="020B0604020202020204" pitchFamily="34" charset="0"/>
              <a:buChar char="•"/>
            </a:pPr>
            <a:r>
              <a:rPr lang="en-GB" sz="750" u="sng" dirty="0"/>
              <a:t>Potato: </a:t>
            </a:r>
            <a:r>
              <a:rPr lang="en-GB" sz="750" dirty="0"/>
              <a:t>staple food – grown in the UJK – skin on outside </a:t>
            </a:r>
          </a:p>
          <a:p>
            <a:pPr marL="122467" indent="-122467">
              <a:buFont typeface="Arial" panose="020B0604020202020204" pitchFamily="34" charset="0"/>
              <a:buChar char="•"/>
            </a:pPr>
            <a:r>
              <a:rPr lang="en-GB" sz="750" u="sng" dirty="0"/>
              <a:t>Pasta: </a:t>
            </a:r>
            <a:r>
              <a:rPr lang="en-GB" sz="750" dirty="0"/>
              <a:t>made from flour and eggs – can be fresh or dried – can be coloured and flavoured.</a:t>
            </a:r>
          </a:p>
          <a:p>
            <a:pPr marL="122467" indent="-122467">
              <a:buFont typeface="Arial" panose="020B0604020202020204" pitchFamily="34" charset="0"/>
              <a:buChar char="•"/>
            </a:pPr>
            <a:r>
              <a:rPr lang="en-GB" sz="750" u="sng" dirty="0"/>
              <a:t>MOST</a:t>
            </a:r>
            <a:r>
              <a:rPr lang="en-GB" sz="750" dirty="0"/>
              <a:t> are a source of LBV protein, fibre, carbohydrates, b vitamins, iron and calcium</a:t>
            </a:r>
          </a:p>
        </p:txBody>
      </p:sp>
      <p:sp>
        <p:nvSpPr>
          <p:cNvPr id="196" name="TextBox 195"/>
          <p:cNvSpPr txBox="1"/>
          <p:nvPr/>
        </p:nvSpPr>
        <p:spPr>
          <a:xfrm>
            <a:off x="61834" y="-6166"/>
            <a:ext cx="1628422" cy="246221"/>
          </a:xfrm>
          <a:prstGeom prst="rect">
            <a:avLst/>
          </a:prstGeom>
          <a:solidFill>
            <a:srgbClr val="99FF66"/>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Keywords and definitions:</a:t>
            </a:r>
          </a:p>
        </p:txBody>
      </p:sp>
      <p:sp>
        <p:nvSpPr>
          <p:cNvPr id="250" name="TextBox 249"/>
          <p:cNvSpPr txBox="1"/>
          <p:nvPr/>
        </p:nvSpPr>
        <p:spPr>
          <a:xfrm>
            <a:off x="7822" y="212947"/>
            <a:ext cx="2116191" cy="6864443"/>
          </a:xfrm>
          <a:prstGeom prst="rect">
            <a:avLst/>
          </a:prstGeom>
          <a:noFill/>
          <a:ln>
            <a:solidFill>
              <a:schemeClr val="tx1"/>
            </a:solidFill>
          </a:ln>
        </p:spPr>
        <p:txBody>
          <a:bodyPr wrap="square" rtlCol="0">
            <a:spAutoFit/>
          </a:bodyPr>
          <a:lstStyle/>
          <a:p>
            <a:r>
              <a:rPr lang="en-GB" sz="786" b="1" u="sng" dirty="0"/>
              <a:t>Aerate</a:t>
            </a:r>
            <a:r>
              <a:rPr lang="en-GB" sz="786" b="1" dirty="0"/>
              <a:t>: </a:t>
            </a:r>
            <a:r>
              <a:rPr lang="en-GB" sz="786" dirty="0"/>
              <a:t>a food preparation process that adds air into a mixture</a:t>
            </a:r>
          </a:p>
          <a:p>
            <a:endParaRPr lang="en-GB" sz="786" b="1" dirty="0"/>
          </a:p>
          <a:p>
            <a:r>
              <a:rPr lang="en-GB" sz="786" b="1" u="sng" dirty="0"/>
              <a:t>Allergy:</a:t>
            </a:r>
            <a:r>
              <a:rPr lang="en-GB" sz="786" u="sng" dirty="0"/>
              <a:t> </a:t>
            </a:r>
            <a:r>
              <a:rPr lang="en-GB" sz="786" dirty="0"/>
              <a:t>When the bodies immune system is triggered by a substance (in this case food) – this can be fatal in some cases, particularly nuts.</a:t>
            </a:r>
            <a:endParaRPr lang="en-GB" sz="786" b="1" dirty="0"/>
          </a:p>
          <a:p>
            <a:endParaRPr lang="en-GB" sz="786" b="1" dirty="0"/>
          </a:p>
          <a:p>
            <a:r>
              <a:rPr lang="en-GB" sz="786" b="1" u="sng" dirty="0"/>
              <a:t>Collagen: </a:t>
            </a:r>
            <a:r>
              <a:rPr lang="en-GB" sz="786" dirty="0"/>
              <a:t>the main structural protein in connective tissue</a:t>
            </a:r>
            <a:endParaRPr lang="en-GB" sz="786" b="1" dirty="0"/>
          </a:p>
          <a:p>
            <a:endParaRPr lang="en-GB" sz="786" b="1" dirty="0"/>
          </a:p>
          <a:p>
            <a:r>
              <a:rPr lang="en-GB" sz="786" b="1" u="sng" dirty="0"/>
              <a:t>Cross-contamination: </a:t>
            </a:r>
            <a:r>
              <a:rPr lang="en-GB" sz="786" dirty="0"/>
              <a:t>transferring bacteria from one place to another</a:t>
            </a:r>
            <a:endParaRPr lang="en-GB" sz="786" b="1" dirty="0"/>
          </a:p>
          <a:p>
            <a:endParaRPr lang="en-GB" sz="786" b="1" dirty="0"/>
          </a:p>
          <a:p>
            <a:r>
              <a:rPr lang="en-GB" sz="786" b="1" u="sng" dirty="0"/>
              <a:t>Gelatine</a:t>
            </a:r>
            <a:r>
              <a:rPr lang="en-GB" sz="786" b="1" dirty="0"/>
              <a:t>: </a:t>
            </a:r>
            <a:r>
              <a:rPr lang="en-GB" sz="786" dirty="0"/>
              <a:t>a water-soluble protein that comes from collagen and is used in food preparation; it is colourless and tasteless.</a:t>
            </a:r>
            <a:endParaRPr lang="en-GB" sz="786" b="1" dirty="0"/>
          </a:p>
          <a:p>
            <a:r>
              <a:rPr lang="en-GB" sz="786" b="1" dirty="0"/>
              <a:t> </a:t>
            </a:r>
          </a:p>
          <a:p>
            <a:r>
              <a:rPr lang="en-GB" sz="786" b="1" u="sng" dirty="0"/>
              <a:t>Imported</a:t>
            </a:r>
            <a:r>
              <a:rPr lang="en-GB" sz="786" b="1" dirty="0"/>
              <a:t>:</a:t>
            </a:r>
            <a:r>
              <a:rPr lang="en-GB" sz="786" dirty="0"/>
              <a:t> bought in from a different country </a:t>
            </a:r>
          </a:p>
          <a:p>
            <a:endParaRPr lang="en-GB" sz="786" b="1" dirty="0"/>
          </a:p>
          <a:p>
            <a:r>
              <a:rPr lang="en-GB" sz="786" b="1" u="sng" dirty="0"/>
              <a:t>Intolerance</a:t>
            </a:r>
            <a:r>
              <a:rPr lang="en-GB" sz="786" u="sng" dirty="0"/>
              <a:t>: </a:t>
            </a:r>
            <a:r>
              <a:rPr lang="en-GB" sz="786" dirty="0"/>
              <a:t>when the body is unable to digest certain foods, this can cause abdominal cramps, diarrhoea and vomiting.  It is less severe than an allergy.</a:t>
            </a:r>
            <a:endParaRPr lang="en-GB" sz="786" b="1" dirty="0"/>
          </a:p>
          <a:p>
            <a:endParaRPr lang="en-GB" sz="786" b="1" u="sng" dirty="0"/>
          </a:p>
          <a:p>
            <a:r>
              <a:rPr lang="en-GB" sz="786" b="1" u="sng" dirty="0"/>
              <a:t>Micro-organism: </a:t>
            </a:r>
            <a:r>
              <a:rPr lang="en-GB" sz="786" dirty="0"/>
              <a:t>another name for bacteria </a:t>
            </a:r>
            <a:endParaRPr lang="en-GB" sz="786" b="1" dirty="0"/>
          </a:p>
          <a:p>
            <a:endParaRPr lang="en-GB" sz="786" b="1" dirty="0"/>
          </a:p>
          <a:p>
            <a:r>
              <a:rPr lang="en-GB" sz="786" b="1" u="sng" dirty="0" err="1"/>
              <a:t>Maillard</a:t>
            </a:r>
            <a:r>
              <a:rPr lang="en-GB" sz="786" b="1" u="sng" dirty="0"/>
              <a:t> Reaction:</a:t>
            </a:r>
            <a:r>
              <a:rPr lang="en-GB" sz="786" u="sng" dirty="0"/>
              <a:t> </a:t>
            </a:r>
            <a:r>
              <a:rPr lang="en-GB" sz="786" dirty="0"/>
              <a:t>the browning of meat, caused by a reaction with natural sugars and proteins, which produce a dark colour; also known as non-</a:t>
            </a:r>
            <a:r>
              <a:rPr lang="en-GB" sz="786" dirty="0" err="1"/>
              <a:t>enzymic</a:t>
            </a:r>
            <a:r>
              <a:rPr lang="en-GB" sz="786" dirty="0"/>
              <a:t> browning</a:t>
            </a:r>
            <a:endParaRPr lang="en-GB" sz="786" b="1" dirty="0"/>
          </a:p>
          <a:p>
            <a:endParaRPr lang="en-GB" sz="786" b="1" dirty="0"/>
          </a:p>
          <a:p>
            <a:r>
              <a:rPr lang="en-GB" sz="786" b="1" u="sng" dirty="0"/>
              <a:t>Muscle Fibre: </a:t>
            </a:r>
            <a:r>
              <a:rPr lang="en-GB" sz="786" u="sng" dirty="0"/>
              <a:t> </a:t>
            </a:r>
            <a:r>
              <a:rPr lang="en-GB" sz="786" dirty="0"/>
              <a:t>cells that give structure to muscles; different structures of muscle fibre indicate different types od muscle</a:t>
            </a:r>
            <a:endParaRPr lang="en-GB" sz="786" b="1" dirty="0"/>
          </a:p>
          <a:p>
            <a:endParaRPr lang="en-GB" sz="786" b="1" dirty="0"/>
          </a:p>
          <a:p>
            <a:r>
              <a:rPr lang="en-GB" sz="786" b="1" u="sng" dirty="0"/>
              <a:t>Non-starch Polysaccharide (NSP): </a:t>
            </a:r>
            <a:r>
              <a:rPr lang="en-GB" sz="786" dirty="0"/>
              <a:t>dietary fibre – please see Macro-Nutrient Knowledge Organiser</a:t>
            </a:r>
            <a:endParaRPr lang="en-GB" sz="786" b="1" dirty="0"/>
          </a:p>
          <a:p>
            <a:endParaRPr lang="en-GB" sz="786" b="1" dirty="0"/>
          </a:p>
          <a:p>
            <a:r>
              <a:rPr lang="en-GB" sz="786" b="1" u="sng" dirty="0"/>
              <a:t>Offal: </a:t>
            </a:r>
            <a:r>
              <a:rPr lang="en-GB" sz="786" dirty="0"/>
              <a:t>the internal organs / leftover cuts of meat, used as food e.g. kidney</a:t>
            </a:r>
            <a:endParaRPr lang="en-GB" sz="786" b="1" dirty="0"/>
          </a:p>
          <a:p>
            <a:endParaRPr lang="en-GB" sz="786" b="1" dirty="0"/>
          </a:p>
          <a:p>
            <a:r>
              <a:rPr lang="en-GB" sz="786" b="1" u="sng" dirty="0"/>
              <a:t>Salting: </a:t>
            </a:r>
            <a:r>
              <a:rPr lang="en-GB" sz="786" dirty="0"/>
              <a:t>the process of adding salt to a foodstuff to remove its moisture; bacteria that could cause food poisoning cannot survive without moisture</a:t>
            </a:r>
            <a:endParaRPr lang="en-GB" sz="786" b="1" dirty="0"/>
          </a:p>
          <a:p>
            <a:endParaRPr lang="en-GB" sz="786" b="1" dirty="0"/>
          </a:p>
          <a:p>
            <a:r>
              <a:rPr lang="en-GB" sz="786" b="1" u="sng" dirty="0"/>
              <a:t>Seasonal: </a:t>
            </a:r>
            <a:r>
              <a:rPr lang="en-GB" sz="786" dirty="0"/>
              <a:t>The time of year when fruits and vegetables are naturally at their best or at their peak for harvest time</a:t>
            </a:r>
            <a:endParaRPr lang="en-GB" sz="786" b="1" dirty="0"/>
          </a:p>
          <a:p>
            <a:endParaRPr lang="en-GB" sz="786" b="1" dirty="0"/>
          </a:p>
          <a:p>
            <a:r>
              <a:rPr lang="en-GB" sz="786" b="1" u="sng" dirty="0"/>
              <a:t>Smoking</a:t>
            </a:r>
            <a:r>
              <a:rPr lang="en-GB" sz="786" b="1" dirty="0"/>
              <a:t>: </a:t>
            </a:r>
            <a:r>
              <a:rPr lang="en-GB" sz="786" dirty="0"/>
              <a:t>the process od smoking a foodstuff to a temperature of 76˚C or above; this removes the moisture, extends shelf life and imparts a distinctive flavour.</a:t>
            </a:r>
            <a:endParaRPr lang="en-GB" sz="786" b="1" dirty="0"/>
          </a:p>
        </p:txBody>
      </p:sp>
      <p:sp>
        <p:nvSpPr>
          <p:cNvPr id="119" name="TextBox 118"/>
          <p:cNvSpPr txBox="1"/>
          <p:nvPr/>
        </p:nvSpPr>
        <p:spPr>
          <a:xfrm>
            <a:off x="3945529" y="355798"/>
            <a:ext cx="1645227" cy="246221"/>
          </a:xfrm>
          <a:prstGeom prst="rect">
            <a:avLst/>
          </a:prstGeom>
          <a:solidFill>
            <a:srgbClr val="EBF83E"/>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Fruit and Vegetables:</a:t>
            </a:r>
          </a:p>
        </p:txBody>
      </p:sp>
      <p:sp>
        <p:nvSpPr>
          <p:cNvPr id="120" name="TextBox 119"/>
          <p:cNvSpPr txBox="1"/>
          <p:nvPr/>
        </p:nvSpPr>
        <p:spPr>
          <a:xfrm>
            <a:off x="3945504" y="575638"/>
            <a:ext cx="1645252" cy="2906630"/>
          </a:xfrm>
          <a:prstGeom prst="rect">
            <a:avLst/>
          </a:prstGeom>
          <a:noFill/>
          <a:ln>
            <a:solidFill>
              <a:schemeClr val="tx1"/>
            </a:solidFill>
          </a:ln>
        </p:spPr>
        <p:txBody>
          <a:bodyPr wrap="square" rtlCol="0">
            <a:spAutoFit/>
          </a:bodyPr>
          <a:lstStyle/>
          <a:p>
            <a:r>
              <a:rPr lang="en-GB" sz="857" u="sng" dirty="0"/>
              <a:t>Fruit:</a:t>
            </a:r>
          </a:p>
          <a:p>
            <a:pPr marL="122467" indent="-122467">
              <a:buFont typeface="Arial" panose="020B0604020202020204" pitchFamily="34" charset="0"/>
              <a:buChar char="•"/>
            </a:pPr>
            <a:r>
              <a:rPr lang="en-GB" sz="786" dirty="0"/>
              <a:t>Four main groups of fruit, Hard, Soft, Citrus, Stone.  Some fruits are also classed as exotic.</a:t>
            </a:r>
          </a:p>
          <a:p>
            <a:pPr marL="122467" indent="-122467">
              <a:buFont typeface="Arial" panose="020B0604020202020204" pitchFamily="34" charset="0"/>
              <a:buChar char="•"/>
            </a:pPr>
            <a:r>
              <a:rPr lang="en-GB" sz="786" dirty="0"/>
              <a:t>Many fruits are grown in the UK, those that aren’t are imported.</a:t>
            </a:r>
          </a:p>
          <a:p>
            <a:pPr marL="122467" indent="-122467">
              <a:buFont typeface="Arial" panose="020B0604020202020204" pitchFamily="34" charset="0"/>
              <a:buChar char="•"/>
            </a:pPr>
            <a:r>
              <a:rPr lang="en-GB" sz="786" dirty="0"/>
              <a:t>Many fruits are seasonal</a:t>
            </a:r>
          </a:p>
          <a:p>
            <a:pPr marL="122467" indent="-122467">
              <a:buFont typeface="Arial" panose="020B0604020202020204" pitchFamily="34" charset="0"/>
              <a:buChar char="•"/>
            </a:pPr>
            <a:r>
              <a:rPr lang="en-GB" sz="786" dirty="0"/>
              <a:t>Can be fresh, canned, dried, frozen – store as per instructions</a:t>
            </a:r>
          </a:p>
          <a:p>
            <a:pPr marL="122467" indent="-122467">
              <a:buFont typeface="Arial" panose="020B0604020202020204" pitchFamily="34" charset="0"/>
              <a:buChar char="•"/>
            </a:pPr>
            <a:r>
              <a:rPr lang="en-GB" sz="786" dirty="0"/>
              <a:t>Can provide various vitamins, carbohydrates, fibre (NSP)</a:t>
            </a:r>
          </a:p>
          <a:p>
            <a:pPr marL="122467" indent="-122467">
              <a:buFont typeface="Arial" panose="020B0604020202020204" pitchFamily="34" charset="0"/>
              <a:buChar char="•"/>
            </a:pPr>
            <a:endParaRPr lang="en-GB" sz="857" dirty="0"/>
          </a:p>
          <a:p>
            <a:r>
              <a:rPr lang="en-GB" sz="857" u="sng" dirty="0"/>
              <a:t>Vegetables:</a:t>
            </a:r>
            <a:endParaRPr lang="en-GB" sz="857" dirty="0"/>
          </a:p>
          <a:p>
            <a:pPr marL="122467" indent="-122467">
              <a:buFont typeface="Arial" panose="020B0604020202020204" pitchFamily="34" charset="0"/>
              <a:buChar char="•"/>
            </a:pPr>
            <a:r>
              <a:rPr lang="en-GB" sz="786" dirty="0"/>
              <a:t>Grown above and below ground</a:t>
            </a:r>
          </a:p>
          <a:p>
            <a:pPr marL="122467" indent="-122467">
              <a:buFont typeface="Arial" panose="020B0604020202020204" pitchFamily="34" charset="0"/>
              <a:buChar char="•"/>
            </a:pPr>
            <a:r>
              <a:rPr lang="en-GB" sz="786" dirty="0"/>
              <a:t>Eight main groups; seeds, flowers, leaves, stems, shoots, tubers, root, bulb.</a:t>
            </a:r>
          </a:p>
          <a:p>
            <a:pPr marL="122467" indent="-122467">
              <a:buFont typeface="Arial" panose="020B0604020202020204" pitchFamily="34" charset="0"/>
              <a:buChar char="•"/>
            </a:pPr>
            <a:r>
              <a:rPr lang="en-GB" sz="786" dirty="0"/>
              <a:t>Can be cooked and preserved using a variety of methods</a:t>
            </a:r>
          </a:p>
          <a:p>
            <a:pPr marL="122467" indent="-122467">
              <a:buFont typeface="Arial" panose="020B0604020202020204" pitchFamily="34" charset="0"/>
              <a:buChar char="•"/>
            </a:pPr>
            <a:r>
              <a:rPr lang="en-GB" sz="786" dirty="0"/>
              <a:t>Provides various vitamins, calcium, iron, carbohydrates, fibre and protein.</a:t>
            </a:r>
          </a:p>
          <a:p>
            <a:pPr marL="122467" indent="-122467">
              <a:buFont typeface="Arial" panose="020B0604020202020204" pitchFamily="34" charset="0"/>
              <a:buChar char="•"/>
            </a:pPr>
            <a:endParaRPr lang="en-GB" sz="786" dirty="0"/>
          </a:p>
        </p:txBody>
      </p:sp>
      <p:sp>
        <p:nvSpPr>
          <p:cNvPr id="124" name="TextBox 123"/>
          <p:cNvSpPr txBox="1"/>
          <p:nvPr/>
        </p:nvSpPr>
        <p:spPr>
          <a:xfrm>
            <a:off x="5688147" y="355798"/>
            <a:ext cx="1645227" cy="246221"/>
          </a:xfrm>
          <a:prstGeom prst="rect">
            <a:avLst/>
          </a:prstGeom>
          <a:solidFill>
            <a:srgbClr val="FF7C8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Meat:</a:t>
            </a:r>
          </a:p>
        </p:txBody>
      </p:sp>
      <p:sp>
        <p:nvSpPr>
          <p:cNvPr id="125" name="TextBox 124"/>
          <p:cNvSpPr txBox="1"/>
          <p:nvPr/>
        </p:nvSpPr>
        <p:spPr>
          <a:xfrm>
            <a:off x="5688123" y="575637"/>
            <a:ext cx="1645252" cy="2873735"/>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786" dirty="0"/>
              <a:t>Meat is the muscle tissue of dead animals</a:t>
            </a:r>
          </a:p>
          <a:p>
            <a:pPr marL="122467" indent="-122467">
              <a:buFont typeface="Arial" panose="020B0604020202020204" pitchFamily="34" charset="0"/>
              <a:buChar char="•"/>
            </a:pPr>
            <a:r>
              <a:rPr lang="en-GB" sz="786" dirty="0"/>
              <a:t>Fibres are held together with connective tissue.  Long fibres = tough meat.  Older animals = tough meat.</a:t>
            </a:r>
          </a:p>
          <a:p>
            <a:pPr marL="122467" indent="-122467">
              <a:buFont typeface="Arial" panose="020B0604020202020204" pitchFamily="34" charset="0"/>
              <a:buChar char="•"/>
            </a:pPr>
            <a:r>
              <a:rPr lang="en-GB" sz="786" dirty="0"/>
              <a:t>Slow cooking methods (stewing, braising, roasting) help tenderise meat</a:t>
            </a:r>
          </a:p>
          <a:p>
            <a:pPr marL="122467" indent="-122467">
              <a:buFont typeface="Arial" panose="020B0604020202020204" pitchFamily="34" charset="0"/>
              <a:buChar char="•"/>
            </a:pPr>
            <a:r>
              <a:rPr lang="en-GB" sz="786" dirty="0"/>
              <a:t>Marinades help with flavour and breaking down proteins</a:t>
            </a:r>
          </a:p>
          <a:p>
            <a:pPr marL="122467" indent="-122467">
              <a:buFont typeface="Arial" panose="020B0604020202020204" pitchFamily="34" charset="0"/>
              <a:buChar char="•"/>
            </a:pPr>
            <a:r>
              <a:rPr lang="en-GB" sz="786" dirty="0" err="1"/>
              <a:t>Maillard</a:t>
            </a:r>
            <a:r>
              <a:rPr lang="en-GB" sz="786" dirty="0"/>
              <a:t> reaction helps brown the meat</a:t>
            </a:r>
          </a:p>
          <a:p>
            <a:pPr marL="122467" indent="-122467">
              <a:buFont typeface="Arial" panose="020B0604020202020204" pitchFamily="34" charset="0"/>
              <a:buChar char="•"/>
            </a:pPr>
            <a:r>
              <a:rPr lang="en-GB" sz="786" dirty="0"/>
              <a:t>As meat cooks, proteins coagulate. Collagen breaks down into gelatine. </a:t>
            </a:r>
          </a:p>
          <a:p>
            <a:pPr marL="122467" indent="-122467">
              <a:buFont typeface="Arial" panose="020B0604020202020204" pitchFamily="34" charset="0"/>
              <a:buChar char="•"/>
            </a:pPr>
            <a:r>
              <a:rPr lang="en-GB" sz="786" dirty="0"/>
              <a:t>Meat provides vitamin B6 and B12, iron, calcium, phosphorus, HBV protein, saturated fat, Cholesterol.</a:t>
            </a:r>
          </a:p>
          <a:p>
            <a:pPr marL="122467" indent="-122467">
              <a:buFont typeface="Arial" panose="020B0604020202020204" pitchFamily="34" charset="0"/>
              <a:buChar char="•"/>
            </a:pPr>
            <a:r>
              <a:rPr lang="en-GB" sz="786" dirty="0"/>
              <a:t>Care should be taken to avoid cross-contamination between raw meat and other foods.</a:t>
            </a:r>
            <a:endParaRPr lang="en-GB" sz="857" dirty="0"/>
          </a:p>
        </p:txBody>
      </p:sp>
      <p:sp>
        <p:nvSpPr>
          <p:cNvPr id="126" name="TextBox 125"/>
          <p:cNvSpPr txBox="1"/>
          <p:nvPr/>
        </p:nvSpPr>
        <p:spPr>
          <a:xfrm>
            <a:off x="7430741" y="355797"/>
            <a:ext cx="1645227" cy="246221"/>
          </a:xfrm>
          <a:prstGeom prst="rect">
            <a:avLst/>
          </a:prstGeom>
          <a:solidFill>
            <a:srgbClr val="FF33CC"/>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Fish:</a:t>
            </a:r>
          </a:p>
        </p:txBody>
      </p:sp>
      <p:sp>
        <p:nvSpPr>
          <p:cNvPr id="127" name="TextBox 126"/>
          <p:cNvSpPr txBox="1"/>
          <p:nvPr/>
        </p:nvSpPr>
        <p:spPr>
          <a:xfrm>
            <a:off x="7430716" y="575637"/>
            <a:ext cx="1645252" cy="3016275"/>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786" dirty="0"/>
              <a:t>There are 3 main classifications of fish; White, Flat, Oily.</a:t>
            </a:r>
          </a:p>
          <a:p>
            <a:pPr marL="122467" indent="-122467">
              <a:buFont typeface="Arial" panose="020B0604020202020204" pitchFamily="34" charset="0"/>
              <a:buChar char="•"/>
            </a:pPr>
            <a:r>
              <a:rPr lang="en-GB" sz="786" dirty="0"/>
              <a:t>There are 2 main classification od shellfish; Crustaceans, Molluscs.</a:t>
            </a:r>
          </a:p>
          <a:p>
            <a:pPr marL="122467" indent="-122467">
              <a:buFont typeface="Arial" panose="020B0604020202020204" pitchFamily="34" charset="0"/>
              <a:buChar char="•"/>
            </a:pPr>
            <a:r>
              <a:rPr lang="en-GB" sz="786" dirty="0"/>
              <a:t>High quality fish will have; bright eyes, salty smell, bright red gills, thin layer of slime, firm flesh.</a:t>
            </a:r>
          </a:p>
          <a:p>
            <a:pPr marL="122467" indent="-122467">
              <a:buFont typeface="Arial" panose="020B0604020202020204" pitchFamily="34" charset="0"/>
              <a:buChar char="•"/>
            </a:pPr>
            <a:r>
              <a:rPr lang="en-GB" sz="786" dirty="0"/>
              <a:t>Can be preserved by canning, freezing, Smoking and Salting.</a:t>
            </a:r>
          </a:p>
          <a:p>
            <a:pPr marL="122467" indent="-122467">
              <a:buFont typeface="Arial" panose="020B0604020202020204" pitchFamily="34" charset="0"/>
              <a:buChar char="•"/>
            </a:pPr>
            <a:r>
              <a:rPr lang="en-GB" sz="857" dirty="0"/>
              <a:t>Fish cooks quickly as the muscle is short and connective tissue is thin.</a:t>
            </a:r>
          </a:p>
          <a:p>
            <a:pPr marL="122467" indent="-122467">
              <a:buFont typeface="Arial" panose="020B0604020202020204" pitchFamily="34" charset="0"/>
              <a:buChar char="•"/>
            </a:pPr>
            <a:r>
              <a:rPr lang="en-GB" sz="857" dirty="0"/>
              <a:t>Fish can be grilled, baked, fried, steamed, poached.</a:t>
            </a:r>
          </a:p>
          <a:p>
            <a:pPr marL="122467" indent="-122467">
              <a:buFont typeface="Arial" panose="020B0604020202020204" pitchFamily="34" charset="0"/>
              <a:buChar char="•"/>
            </a:pPr>
            <a:r>
              <a:rPr lang="en-GB" sz="857" dirty="0"/>
              <a:t>Provides; HBV protein, iron, iodine, vitamin A &amp; D.</a:t>
            </a:r>
          </a:p>
          <a:p>
            <a:pPr marL="122467" indent="-122467">
              <a:buFont typeface="Arial" panose="020B0604020202020204" pitchFamily="34" charset="0"/>
              <a:buChar char="•"/>
            </a:pPr>
            <a:r>
              <a:rPr lang="en-GB" sz="857" dirty="0"/>
              <a:t>Oily fish contains Omega 3 fatty acids for brain development and healthy bones and joints – our bodies cannot produce Omega 3 so it needs to be eaten.</a:t>
            </a:r>
          </a:p>
        </p:txBody>
      </p:sp>
      <p:sp>
        <p:nvSpPr>
          <p:cNvPr id="136" name="TextBox 135"/>
          <p:cNvSpPr txBox="1"/>
          <p:nvPr/>
        </p:nvSpPr>
        <p:spPr>
          <a:xfrm>
            <a:off x="2221379" y="3581630"/>
            <a:ext cx="1645227" cy="246221"/>
          </a:xfrm>
          <a:prstGeom prst="rect">
            <a:avLst/>
          </a:prstGeom>
          <a:solidFill>
            <a:srgbClr val="C51DE7"/>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Eggs and Poultry:</a:t>
            </a:r>
          </a:p>
        </p:txBody>
      </p:sp>
      <p:sp>
        <p:nvSpPr>
          <p:cNvPr id="137" name="TextBox 136"/>
          <p:cNvSpPr txBox="1"/>
          <p:nvPr/>
        </p:nvSpPr>
        <p:spPr>
          <a:xfrm>
            <a:off x="2221355" y="3801470"/>
            <a:ext cx="1645252" cy="3159455"/>
          </a:xfrm>
          <a:prstGeom prst="rect">
            <a:avLst/>
          </a:prstGeom>
          <a:noFill/>
          <a:ln>
            <a:solidFill>
              <a:schemeClr val="tx1"/>
            </a:solidFill>
          </a:ln>
        </p:spPr>
        <p:txBody>
          <a:bodyPr wrap="square" rtlCol="0">
            <a:spAutoFit/>
          </a:bodyPr>
          <a:lstStyle/>
          <a:p>
            <a:r>
              <a:rPr lang="en-GB" sz="857" u="sng" dirty="0"/>
              <a:t>Poultry</a:t>
            </a:r>
            <a:r>
              <a:rPr lang="en-GB" sz="857" dirty="0"/>
              <a:t>:</a:t>
            </a:r>
          </a:p>
          <a:p>
            <a:pPr marL="122467" indent="-122467">
              <a:buFont typeface="Arial" panose="020B0604020202020204" pitchFamily="34" charset="0"/>
              <a:buChar char="•"/>
            </a:pPr>
            <a:r>
              <a:rPr lang="en-GB" sz="786" dirty="0"/>
              <a:t>Poultry is chicken, turkey, duck and goose.</a:t>
            </a:r>
          </a:p>
          <a:p>
            <a:pPr marL="122467" indent="-122467">
              <a:buFont typeface="Arial" panose="020B0604020202020204" pitchFamily="34" charset="0"/>
              <a:buChar char="•"/>
            </a:pPr>
            <a:r>
              <a:rPr lang="en-GB" sz="786" dirty="0"/>
              <a:t>Muscle fibres in poultry are shorter than other meats, making it more tender.</a:t>
            </a:r>
          </a:p>
          <a:p>
            <a:pPr marL="122467" indent="-122467">
              <a:buFont typeface="Arial" panose="020B0604020202020204" pitchFamily="34" charset="0"/>
              <a:buChar char="•"/>
            </a:pPr>
            <a:r>
              <a:rPr lang="en-GB" sz="786" dirty="0"/>
              <a:t>Breast meat is always more tender than leg meat</a:t>
            </a:r>
          </a:p>
          <a:p>
            <a:pPr marL="122467" indent="-122467">
              <a:buFont typeface="Arial" panose="020B0604020202020204" pitchFamily="34" charset="0"/>
              <a:buChar char="•"/>
            </a:pPr>
            <a:r>
              <a:rPr lang="en-GB" sz="786" dirty="0"/>
              <a:t>Provides HBV protein, saturated fat some B vitamins, magnesium and phosphorus.</a:t>
            </a:r>
            <a:endParaRPr lang="en-GB" sz="857" dirty="0"/>
          </a:p>
          <a:p>
            <a:r>
              <a:rPr lang="en-GB" sz="857" u="sng" dirty="0"/>
              <a:t>Eggs:</a:t>
            </a:r>
          </a:p>
          <a:p>
            <a:pPr marL="122467" indent="-122467">
              <a:buFont typeface="Arial" panose="020B0604020202020204" pitchFamily="34" charset="0"/>
              <a:buChar char="•"/>
            </a:pPr>
            <a:r>
              <a:rPr lang="en-GB" sz="786" dirty="0"/>
              <a:t>Regarded as one of the most versatile foods</a:t>
            </a:r>
          </a:p>
          <a:p>
            <a:pPr marL="122467" indent="-122467">
              <a:buFont typeface="Arial" panose="020B0604020202020204" pitchFamily="34" charset="0"/>
              <a:buChar char="•"/>
            </a:pPr>
            <a:r>
              <a:rPr lang="en-GB" sz="786" dirty="0"/>
              <a:t>Many functional and chemical properties: e.g. setting quiches, enriching dough, glazing pastry, binding ingredients, used as a raising agent.</a:t>
            </a:r>
          </a:p>
          <a:p>
            <a:pPr marL="122467" indent="-122467">
              <a:buFont typeface="Arial" panose="020B0604020202020204" pitchFamily="34" charset="0"/>
              <a:buChar char="•"/>
            </a:pPr>
            <a:r>
              <a:rPr lang="en-GB" sz="786" dirty="0"/>
              <a:t>Eggs can be; Factory Farmed, Barn Eggs, Free Range Eggs depending on the condition of the hen.</a:t>
            </a:r>
            <a:endParaRPr lang="en-GB" sz="857" dirty="0"/>
          </a:p>
          <a:p>
            <a:pPr marL="122467" indent="-122467">
              <a:buFont typeface="Arial" panose="020B0604020202020204" pitchFamily="34" charset="0"/>
              <a:buChar char="•"/>
            </a:pPr>
            <a:r>
              <a:rPr lang="en-GB" sz="857" dirty="0"/>
              <a:t>Provides HBV protein, fat, vitamins and Water.</a:t>
            </a:r>
            <a:endParaRPr lang="en-GB" sz="786" dirty="0"/>
          </a:p>
        </p:txBody>
      </p:sp>
      <p:sp>
        <p:nvSpPr>
          <p:cNvPr id="138" name="TextBox 137"/>
          <p:cNvSpPr txBox="1"/>
          <p:nvPr/>
        </p:nvSpPr>
        <p:spPr>
          <a:xfrm>
            <a:off x="3945529" y="3581630"/>
            <a:ext cx="1645227" cy="246221"/>
          </a:xfrm>
          <a:prstGeom prst="rect">
            <a:avLst/>
          </a:prstGeom>
          <a:solidFill>
            <a:srgbClr val="63DFB9"/>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Butter, Oils, Sugars:</a:t>
            </a:r>
          </a:p>
        </p:txBody>
      </p:sp>
      <p:sp>
        <p:nvSpPr>
          <p:cNvPr id="139" name="TextBox 138"/>
          <p:cNvSpPr txBox="1"/>
          <p:nvPr/>
        </p:nvSpPr>
        <p:spPr>
          <a:xfrm>
            <a:off x="3945504" y="3801471"/>
            <a:ext cx="1645252" cy="3027560"/>
          </a:xfrm>
          <a:prstGeom prst="rect">
            <a:avLst/>
          </a:prstGeom>
          <a:noFill/>
          <a:ln>
            <a:solidFill>
              <a:schemeClr val="tx1"/>
            </a:solidFill>
          </a:ln>
        </p:spPr>
        <p:txBody>
          <a:bodyPr wrap="square" rtlCol="0">
            <a:spAutoFit/>
          </a:bodyPr>
          <a:lstStyle/>
          <a:p>
            <a:r>
              <a:rPr lang="en-GB" sz="857" u="sng" dirty="0"/>
              <a:t>Butter, Oils, Margarine:</a:t>
            </a:r>
          </a:p>
          <a:p>
            <a:pPr marL="122467" indent="-122467">
              <a:buFont typeface="Arial" panose="020B0604020202020204" pitchFamily="34" charset="0"/>
              <a:buChar char="•"/>
            </a:pPr>
            <a:r>
              <a:rPr lang="en-GB" sz="786" dirty="0"/>
              <a:t>Butter is a dairy product made from churning cream or milk. High in saturated fat.  Solid at room temp. Used to aerate cakes, shorten pastry, add moisture and flavour.</a:t>
            </a:r>
          </a:p>
          <a:p>
            <a:pPr marL="122467" indent="-122467">
              <a:buFont typeface="Arial" panose="020B0604020202020204" pitchFamily="34" charset="0"/>
              <a:buChar char="•"/>
            </a:pPr>
            <a:r>
              <a:rPr lang="en-GB" sz="786" dirty="0"/>
              <a:t>Vegetable oils are used in food to marinade, fry and baste food.  Naturally found in seeds.</a:t>
            </a:r>
          </a:p>
          <a:p>
            <a:pPr marL="122467" indent="-122467">
              <a:buFont typeface="Arial" panose="020B0604020202020204" pitchFamily="34" charset="0"/>
              <a:buChar char="•"/>
            </a:pPr>
            <a:r>
              <a:rPr lang="en-GB" sz="786" dirty="0"/>
              <a:t>Margarine is made from vegetable oils and some water. Vitamin A &amp; D are added by law.</a:t>
            </a:r>
          </a:p>
          <a:p>
            <a:pPr marL="122467" indent="-122467">
              <a:buFont typeface="Arial" panose="020B0604020202020204" pitchFamily="34" charset="0"/>
              <a:buChar char="•"/>
            </a:pPr>
            <a:endParaRPr lang="en-GB" sz="857" dirty="0"/>
          </a:p>
          <a:p>
            <a:r>
              <a:rPr lang="en-GB" sz="857" u="sng" dirty="0"/>
              <a:t>Sugar and Syrup:</a:t>
            </a:r>
            <a:endParaRPr lang="en-GB" sz="857" dirty="0"/>
          </a:p>
          <a:p>
            <a:pPr marL="122467" indent="-122467">
              <a:buFont typeface="Arial" panose="020B0604020202020204" pitchFamily="34" charset="0"/>
              <a:buChar char="•"/>
            </a:pPr>
            <a:r>
              <a:rPr lang="en-GB" sz="786" dirty="0"/>
              <a:t>Sugar comes from beet or cane. There are many different types of sugar. Used to provide colour, flavour, aeration in baked goods and prevent micro-organism growth in jams.</a:t>
            </a:r>
          </a:p>
          <a:p>
            <a:pPr marL="122467" indent="-122467">
              <a:buFont typeface="Arial" panose="020B0604020202020204" pitchFamily="34" charset="0"/>
              <a:buChar char="•"/>
            </a:pPr>
            <a:r>
              <a:rPr lang="en-GB" sz="786" dirty="0"/>
              <a:t>Syrup is often added to baked goods for colour and flavour.</a:t>
            </a:r>
          </a:p>
          <a:p>
            <a:pPr marL="122467" indent="-122467">
              <a:buFont typeface="Arial" panose="020B0604020202020204" pitchFamily="34" charset="0"/>
              <a:buChar char="•"/>
            </a:pPr>
            <a:r>
              <a:rPr lang="en-GB" sz="786" dirty="0"/>
              <a:t>Both are simple carbohydrates.</a:t>
            </a:r>
            <a:endParaRPr lang="en-GB" sz="857" dirty="0"/>
          </a:p>
        </p:txBody>
      </p:sp>
      <p:sp>
        <p:nvSpPr>
          <p:cNvPr id="140" name="TextBox 139"/>
          <p:cNvSpPr txBox="1"/>
          <p:nvPr/>
        </p:nvSpPr>
        <p:spPr>
          <a:xfrm>
            <a:off x="5688147" y="3581630"/>
            <a:ext cx="1645227" cy="246221"/>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Milk, Cheese and Yoghurt:</a:t>
            </a:r>
          </a:p>
        </p:txBody>
      </p:sp>
      <p:sp>
        <p:nvSpPr>
          <p:cNvPr id="141" name="TextBox 140"/>
          <p:cNvSpPr txBox="1"/>
          <p:nvPr/>
        </p:nvSpPr>
        <p:spPr>
          <a:xfrm>
            <a:off x="5688123" y="3801469"/>
            <a:ext cx="1645252" cy="3148491"/>
          </a:xfrm>
          <a:prstGeom prst="rect">
            <a:avLst/>
          </a:prstGeom>
          <a:noFill/>
          <a:ln>
            <a:solidFill>
              <a:schemeClr val="tx1"/>
            </a:solidFill>
          </a:ln>
        </p:spPr>
        <p:txBody>
          <a:bodyPr wrap="square" rtlCol="0">
            <a:spAutoFit/>
          </a:bodyPr>
          <a:lstStyle/>
          <a:p>
            <a:r>
              <a:rPr lang="en-GB" sz="857" u="sng" dirty="0"/>
              <a:t>Milk:</a:t>
            </a:r>
          </a:p>
          <a:p>
            <a:pPr marL="122467" indent="-122467">
              <a:buFont typeface="Arial" panose="020B0604020202020204" pitchFamily="34" charset="0"/>
              <a:buChar char="•"/>
            </a:pPr>
            <a:r>
              <a:rPr lang="en-GB" sz="786" dirty="0"/>
              <a:t>Comes from a variety of animals. </a:t>
            </a:r>
          </a:p>
          <a:p>
            <a:pPr marL="122467" indent="-122467">
              <a:buFont typeface="Arial" panose="020B0604020202020204" pitchFamily="34" charset="0"/>
              <a:buChar char="•"/>
            </a:pPr>
            <a:r>
              <a:rPr lang="en-GB" sz="786" dirty="0"/>
              <a:t>Contains the sugar lactose so people with an intolerance must substitute.</a:t>
            </a:r>
          </a:p>
          <a:p>
            <a:pPr marL="122467" indent="-122467">
              <a:buFont typeface="Arial" panose="020B0604020202020204" pitchFamily="34" charset="0"/>
              <a:buChar char="•"/>
            </a:pPr>
            <a:r>
              <a:rPr lang="en-GB" sz="786" dirty="0"/>
              <a:t>Heat treated to kill harmful bacteria</a:t>
            </a:r>
          </a:p>
          <a:p>
            <a:pPr marL="122467" indent="-122467">
              <a:buFont typeface="Arial" panose="020B0604020202020204" pitchFamily="34" charset="0"/>
              <a:buChar char="•"/>
            </a:pPr>
            <a:r>
              <a:rPr lang="en-GB" sz="786" dirty="0"/>
              <a:t>Provides; HBV protein, fat, carbohydrates (lactose), Some vitamins, and calcium</a:t>
            </a:r>
          </a:p>
          <a:p>
            <a:r>
              <a:rPr lang="en-GB" sz="857" u="sng" dirty="0"/>
              <a:t>Cheese</a:t>
            </a:r>
            <a:r>
              <a:rPr lang="en-GB" sz="786" dirty="0"/>
              <a:t>:</a:t>
            </a:r>
          </a:p>
          <a:p>
            <a:pPr marL="122467" indent="-122467">
              <a:buFont typeface="Arial" panose="020B0604020202020204" pitchFamily="34" charset="0"/>
              <a:buChar char="•"/>
            </a:pPr>
            <a:r>
              <a:rPr lang="en-GB" sz="786" dirty="0"/>
              <a:t>Cheese is milk in solid form</a:t>
            </a:r>
          </a:p>
          <a:p>
            <a:pPr marL="122467" indent="-122467">
              <a:buFont typeface="Arial" panose="020B0604020202020204" pitchFamily="34" charset="0"/>
              <a:buChar char="•"/>
            </a:pPr>
            <a:r>
              <a:rPr lang="en-GB" sz="786" dirty="0"/>
              <a:t>There are regional and international varieties of cheese</a:t>
            </a:r>
          </a:p>
          <a:p>
            <a:pPr marL="122467" indent="-122467">
              <a:buFont typeface="Arial" panose="020B0604020202020204" pitchFamily="34" charset="0"/>
              <a:buChar char="•"/>
            </a:pPr>
            <a:r>
              <a:rPr lang="en-GB" sz="786" dirty="0"/>
              <a:t>Can be used for sweet or savoury dishes. Adds colour, flavour and texture.</a:t>
            </a:r>
          </a:p>
          <a:p>
            <a:pPr marL="122467" indent="-122467">
              <a:buFont typeface="Arial" panose="020B0604020202020204" pitchFamily="34" charset="0"/>
              <a:buChar char="•"/>
            </a:pPr>
            <a:r>
              <a:rPr lang="en-GB" sz="786" dirty="0"/>
              <a:t>Provides; HBV protein, fat, calcium, various vitamins.</a:t>
            </a:r>
          </a:p>
          <a:p>
            <a:r>
              <a:rPr lang="en-GB" sz="857" u="sng" dirty="0"/>
              <a:t>Yoghurt:</a:t>
            </a:r>
            <a:endParaRPr lang="en-GB" sz="1000" u="sng" dirty="0"/>
          </a:p>
          <a:p>
            <a:pPr marL="122467" indent="-122467">
              <a:buFont typeface="Arial" panose="020B0604020202020204" pitchFamily="34" charset="0"/>
              <a:buChar char="•"/>
            </a:pPr>
            <a:r>
              <a:rPr lang="en-GB" sz="786" dirty="0"/>
              <a:t>Made from milk that has friendly bacteria culture added to it.</a:t>
            </a:r>
          </a:p>
          <a:p>
            <a:pPr marL="122467" indent="-122467">
              <a:buFont typeface="Arial" panose="020B0604020202020204" pitchFamily="34" charset="0"/>
              <a:buChar char="•"/>
            </a:pPr>
            <a:r>
              <a:rPr lang="en-GB" sz="786" dirty="0"/>
              <a:t>Types include Greek, set and live.</a:t>
            </a:r>
          </a:p>
          <a:p>
            <a:pPr marL="122467" indent="-122467">
              <a:buFont typeface="Arial" panose="020B0604020202020204" pitchFamily="34" charset="0"/>
              <a:buChar char="•"/>
            </a:pPr>
            <a:r>
              <a:rPr lang="en-GB" sz="786" dirty="0"/>
              <a:t>Same nutrients as milk</a:t>
            </a:r>
            <a:endParaRPr lang="en-GB" sz="857" dirty="0"/>
          </a:p>
        </p:txBody>
      </p:sp>
      <p:sp>
        <p:nvSpPr>
          <p:cNvPr id="142" name="TextBox 141"/>
          <p:cNvSpPr txBox="1"/>
          <p:nvPr/>
        </p:nvSpPr>
        <p:spPr>
          <a:xfrm>
            <a:off x="7430741" y="3581629"/>
            <a:ext cx="1645227" cy="246221"/>
          </a:xfrm>
          <a:prstGeom prst="rect">
            <a:avLst/>
          </a:prstGeom>
          <a:solidFill>
            <a:srgbClr val="FF9933"/>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Soya, Tofu, Beans, Seeds:</a:t>
            </a:r>
          </a:p>
        </p:txBody>
      </p:sp>
      <p:sp>
        <p:nvSpPr>
          <p:cNvPr id="143" name="TextBox 142"/>
          <p:cNvSpPr txBox="1"/>
          <p:nvPr/>
        </p:nvSpPr>
        <p:spPr>
          <a:xfrm>
            <a:off x="7430716" y="3801469"/>
            <a:ext cx="1645252" cy="3027560"/>
          </a:xfrm>
          <a:prstGeom prst="rect">
            <a:avLst/>
          </a:prstGeom>
          <a:noFill/>
          <a:ln>
            <a:solidFill>
              <a:schemeClr val="tx1"/>
            </a:solidFill>
          </a:ln>
        </p:spPr>
        <p:txBody>
          <a:bodyPr wrap="square" rtlCol="0">
            <a:spAutoFit/>
          </a:bodyPr>
          <a:lstStyle/>
          <a:p>
            <a:r>
              <a:rPr lang="en-GB" sz="857" u="sng" dirty="0"/>
              <a:t>Soya and Tofu:</a:t>
            </a:r>
          </a:p>
          <a:p>
            <a:pPr marL="122467" indent="-122467">
              <a:buFont typeface="Arial" panose="020B0604020202020204" pitchFamily="34" charset="0"/>
              <a:buChar char="•"/>
            </a:pPr>
            <a:r>
              <a:rPr lang="en-GB" sz="786" dirty="0"/>
              <a:t>Soya grows in pods, can be fresh, dried or canned.</a:t>
            </a:r>
          </a:p>
          <a:p>
            <a:pPr marL="122467" indent="-122467">
              <a:buFont typeface="Arial" panose="020B0604020202020204" pitchFamily="34" charset="0"/>
              <a:buChar char="•"/>
            </a:pPr>
            <a:r>
              <a:rPr lang="en-GB" sz="786" dirty="0"/>
              <a:t>Used in processing for foods</a:t>
            </a:r>
          </a:p>
          <a:p>
            <a:pPr marL="122467" indent="-122467">
              <a:buFont typeface="Arial" panose="020B0604020202020204" pitchFamily="34" charset="0"/>
              <a:buChar char="•"/>
            </a:pPr>
            <a:r>
              <a:rPr lang="en-GB" sz="786" dirty="0"/>
              <a:t>Tofu is made curdling soya milk (known as bean curd)</a:t>
            </a:r>
          </a:p>
          <a:p>
            <a:pPr marL="122467" indent="-122467">
              <a:buFont typeface="Arial" panose="020B0604020202020204" pitchFamily="34" charset="0"/>
              <a:buChar char="•"/>
            </a:pPr>
            <a:r>
              <a:rPr lang="en-GB" sz="786" dirty="0"/>
              <a:t>Provide HBV Protein, B vitamins, calcium, iron, fibre.</a:t>
            </a:r>
          </a:p>
          <a:p>
            <a:r>
              <a:rPr lang="en-GB" sz="857" u="sng" dirty="0"/>
              <a:t>Beans:</a:t>
            </a:r>
          </a:p>
          <a:p>
            <a:pPr marL="122467" indent="-122467">
              <a:buFont typeface="Arial" panose="020B0604020202020204" pitchFamily="34" charset="0"/>
              <a:buChar char="•"/>
            </a:pPr>
            <a:r>
              <a:rPr lang="en-GB" sz="786" dirty="0"/>
              <a:t>Beans, peas and lentils are known as legumes or pulses.</a:t>
            </a:r>
          </a:p>
          <a:p>
            <a:pPr marL="122467" indent="-122467">
              <a:buFont typeface="Arial" panose="020B0604020202020204" pitchFamily="34" charset="0"/>
              <a:buChar char="•"/>
            </a:pPr>
            <a:r>
              <a:rPr lang="en-GB" sz="786" dirty="0"/>
              <a:t>Excellent source of protein and fibre. Also provide B group vitamins, calcium and iron.</a:t>
            </a:r>
          </a:p>
          <a:p>
            <a:pPr marL="122467" indent="-122467">
              <a:buFont typeface="Arial" panose="020B0604020202020204" pitchFamily="34" charset="0"/>
              <a:buChar char="•"/>
            </a:pPr>
            <a:r>
              <a:rPr lang="en-GB" sz="786" dirty="0"/>
              <a:t>Staple food, can be canned, fresh, dried or frozen.</a:t>
            </a:r>
          </a:p>
          <a:p>
            <a:r>
              <a:rPr lang="en-GB" sz="857" u="sng" dirty="0"/>
              <a:t>Nuts and Seeds:</a:t>
            </a:r>
          </a:p>
          <a:p>
            <a:pPr marL="122467" indent="-122467">
              <a:buFont typeface="Arial" panose="020B0604020202020204" pitchFamily="34" charset="0"/>
              <a:buChar char="•"/>
            </a:pPr>
            <a:r>
              <a:rPr lang="en-GB" sz="786" dirty="0"/>
              <a:t>Many different varieties</a:t>
            </a:r>
          </a:p>
          <a:p>
            <a:pPr marL="122467" indent="-122467">
              <a:buFont typeface="Arial" panose="020B0604020202020204" pitchFamily="34" charset="0"/>
              <a:buChar char="•"/>
            </a:pPr>
            <a:r>
              <a:rPr lang="en-GB" sz="786" dirty="0"/>
              <a:t>Some people have severe nut allergies</a:t>
            </a:r>
          </a:p>
          <a:p>
            <a:pPr marL="122467" indent="-122467">
              <a:buFont typeface="Arial" panose="020B0604020202020204" pitchFamily="34" charset="0"/>
              <a:buChar char="•"/>
            </a:pPr>
            <a:r>
              <a:rPr lang="en-GB" sz="786" dirty="0"/>
              <a:t>Lots of plants have edible seeds e.g. pumpkin, sunflower.</a:t>
            </a:r>
          </a:p>
          <a:p>
            <a:pPr marL="122467" indent="-122467">
              <a:buFont typeface="Arial" panose="020B0604020202020204" pitchFamily="34" charset="0"/>
              <a:buChar char="•"/>
            </a:pPr>
            <a:r>
              <a:rPr lang="en-GB" sz="786" dirty="0"/>
              <a:t>Provides fibre, B vitamins, fat, iron, zinc, calcium and protein. </a:t>
            </a:r>
          </a:p>
        </p:txBody>
      </p:sp>
    </p:spTree>
    <p:extLst>
      <p:ext uri="{BB962C8B-B14F-4D97-AF65-F5344CB8AC3E}">
        <p14:creationId xmlns:p14="http://schemas.microsoft.com/office/powerpoint/2010/main" val="2234549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35704" y="110456"/>
            <a:ext cx="85759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prstClr val="black"/>
                </a:solidFill>
                <a:effectLst/>
                <a:uLnTx/>
                <a:uFillTx/>
                <a:latin typeface="Calibri"/>
                <a:ea typeface="+mn-ea"/>
                <a:cs typeface="+mn-cs"/>
              </a:rPr>
              <a:t>AQA Food Preparation &amp; Nutrition Knowledge Organiser: Food Science</a:t>
            </a:r>
            <a:endParaRPr kumimoji="0" lang="en-GB" sz="1400" b="1" i="0" u="sng"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96983" y="444385"/>
            <a:ext cx="8839198" cy="9387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black"/>
                </a:solidFill>
                <a:effectLst/>
                <a:uLnTx/>
                <a:uFillTx/>
                <a:latin typeface="Calibri"/>
                <a:ea typeface="+mn-ea"/>
                <a:cs typeface="+mn-cs"/>
              </a:rPr>
              <a:t>You must be able</a:t>
            </a:r>
            <a:r>
              <a:rPr kumimoji="0" lang="en-GB" sz="1100" b="0" i="0" u="none" strike="noStrike" kern="1200" cap="none" spc="0" normalizeH="0" noProof="0" dirty="0" smtClean="0">
                <a:ln>
                  <a:noFill/>
                </a:ln>
                <a:solidFill>
                  <a:prstClr val="black"/>
                </a:solidFill>
                <a:effectLst/>
                <a:uLnTx/>
                <a:uFillTx/>
                <a:latin typeface="Calibri"/>
                <a:ea typeface="+mn-ea"/>
                <a:cs typeface="+mn-cs"/>
              </a:rPr>
              <a:t> to know and understand the reasons why food is cooked and how heat is transferred to food.  Know the reasons for selecting different cooking methods.  Understand protein denaturation and coagulation.  Know about the properties of protein in gluten formation.  Understand </a:t>
            </a:r>
            <a:r>
              <a:rPr kumimoji="0" lang="en-GB" sz="1100" b="0" i="0" u="none" strike="noStrike" kern="1200" cap="none" spc="0" normalizeH="0" noProof="0" dirty="0" err="1" smtClean="0">
                <a:ln>
                  <a:noFill/>
                </a:ln>
                <a:solidFill>
                  <a:prstClr val="black"/>
                </a:solidFill>
                <a:effectLst/>
                <a:uLnTx/>
                <a:uFillTx/>
                <a:latin typeface="Calibri"/>
                <a:ea typeface="+mn-ea"/>
                <a:cs typeface="+mn-cs"/>
              </a:rPr>
              <a:t>enzymic</a:t>
            </a:r>
            <a:r>
              <a:rPr kumimoji="0" lang="en-GB" sz="1100" b="0" i="0" u="none" strike="noStrike" kern="1200" cap="none" spc="0" normalizeH="0" noProof="0" dirty="0" smtClean="0">
                <a:ln>
                  <a:noFill/>
                </a:ln>
                <a:solidFill>
                  <a:prstClr val="black"/>
                </a:solidFill>
                <a:effectLst/>
                <a:uLnTx/>
                <a:uFillTx/>
                <a:latin typeface="Calibri"/>
                <a:ea typeface="+mn-ea"/>
                <a:cs typeface="+mn-cs"/>
              </a:rPr>
              <a:t> browning and oxidation in fruit and vegetables.  Understand the functional and chemical properties of carbohydrates, which are gelatinisation, dextrinization and </a:t>
            </a:r>
            <a:r>
              <a:rPr kumimoji="0" lang="en-GB" sz="1100" b="0" i="0" u="none" strike="noStrike" kern="1200" cap="none" spc="0" normalizeH="0" noProof="0" dirty="0" err="1" smtClean="0">
                <a:ln>
                  <a:noFill/>
                </a:ln>
                <a:solidFill>
                  <a:prstClr val="black"/>
                </a:solidFill>
                <a:effectLst/>
                <a:uLnTx/>
                <a:uFillTx/>
                <a:latin typeface="Calibri"/>
                <a:ea typeface="+mn-ea"/>
                <a:cs typeface="+mn-cs"/>
              </a:rPr>
              <a:t>caramelisation</a:t>
            </a:r>
            <a:r>
              <a:rPr kumimoji="0" lang="en-GB" sz="1100" b="0" i="0" u="none" strike="noStrike" kern="1200" cap="none" spc="0" normalizeH="0" noProof="0" dirty="0" smtClean="0">
                <a:ln>
                  <a:noFill/>
                </a:ln>
                <a:solidFill>
                  <a:prstClr val="black"/>
                </a:solidFill>
                <a:effectLst/>
                <a:uLnTx/>
                <a:uFillTx/>
                <a:latin typeface="Calibri"/>
                <a:ea typeface="+mn-ea"/>
                <a:cs typeface="+mn-cs"/>
              </a:rPr>
              <a:t>.  Understand the processes of raising or aerating using physical and mechanical methods.  Know and understand the working properties of chemical and biological raising agents.</a:t>
            </a: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182236" y="3016931"/>
            <a:ext cx="5514111" cy="36933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0070C0"/>
                </a:solidFill>
                <a:effectLst/>
                <a:uLnTx/>
                <a:uFillTx/>
                <a:latin typeface="Calibri"/>
                <a:ea typeface="+mn-ea"/>
                <a:cs typeface="+mn-cs"/>
              </a:rPr>
              <a:t>Key Revision Points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70C0"/>
                </a:solidFill>
                <a:latin typeface="Calibri"/>
              </a:rPr>
              <a:t>Cooking food makes it safe, allows it to keep for longer and makes it more palatable.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Cooking</a:t>
            </a:r>
            <a:r>
              <a:rPr kumimoji="0" lang="en-GB" sz="1100" b="0" i="0" u="none" strike="noStrike" kern="1200" cap="none" spc="0" normalizeH="0" noProof="0" dirty="0" smtClean="0">
                <a:ln>
                  <a:noFill/>
                </a:ln>
                <a:solidFill>
                  <a:srgbClr val="0070C0"/>
                </a:solidFill>
                <a:effectLst/>
                <a:uLnTx/>
                <a:uFillTx/>
                <a:latin typeface="Calibri"/>
              </a:rPr>
              <a:t> methods can achieve specific characteristics in food.</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70C0"/>
                </a:solidFill>
                <a:latin typeface="Calibri"/>
              </a:rPr>
              <a:t>Heat</a:t>
            </a:r>
            <a:r>
              <a:rPr lang="en-GB" sz="1100" dirty="0" smtClean="0">
                <a:solidFill>
                  <a:srgbClr val="0070C0"/>
                </a:solidFill>
                <a:latin typeface="Calibri"/>
              </a:rPr>
              <a:t> is transferred by conduction, convection and radiation.  Cooking commonly uses a combination of heat transfer methods.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Proteins are denatured during cooking.  Egg proteins coagulate or set when they are heated.</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70C0"/>
                </a:solidFill>
                <a:latin typeface="Calibri"/>
              </a:rPr>
              <a:t>Wheat flour contains the protein gluten.  Gluten forms the structure of pastries, breads and cakes.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Enzymes can cause the browning of fruit and vegetables.  Fruit and vegetables need careful handling during preparation to prevent </a:t>
            </a:r>
            <a:r>
              <a:rPr kumimoji="0" lang="en-GB" sz="1100" b="0" i="0" u="none" strike="noStrike" kern="1200" cap="none" spc="0" normalizeH="0" baseline="0" noProof="0" dirty="0" err="1" smtClean="0">
                <a:ln>
                  <a:noFill/>
                </a:ln>
                <a:solidFill>
                  <a:srgbClr val="0070C0"/>
                </a:solidFill>
                <a:effectLst/>
                <a:uLnTx/>
                <a:uFillTx/>
                <a:latin typeface="Calibri"/>
              </a:rPr>
              <a:t>enzymic</a:t>
            </a:r>
            <a:r>
              <a:rPr kumimoji="0" lang="en-GB" sz="1100" b="0" i="0" u="none" strike="noStrike" kern="1200" cap="none" spc="0" normalizeH="0" baseline="0" noProof="0" dirty="0" smtClean="0">
                <a:ln>
                  <a:noFill/>
                </a:ln>
                <a:solidFill>
                  <a:srgbClr val="0070C0"/>
                </a:solidFill>
                <a:effectLst/>
                <a:uLnTx/>
                <a:uFillTx/>
                <a:latin typeface="Calibri"/>
              </a:rPr>
              <a:t> browning.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70C0"/>
                </a:solidFill>
                <a:latin typeface="Calibri"/>
              </a:rPr>
              <a:t>Gelatinisation is the function of starches as thickening agents.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Sauces</a:t>
            </a:r>
            <a:r>
              <a:rPr kumimoji="0" lang="en-GB" sz="1100" b="0" i="0" u="none" strike="noStrike" kern="1200" cap="none" spc="0" normalizeH="0" noProof="0" dirty="0" smtClean="0">
                <a:ln>
                  <a:noFill/>
                </a:ln>
                <a:solidFill>
                  <a:srgbClr val="0070C0"/>
                </a:solidFill>
                <a:effectLst/>
                <a:uLnTx/>
                <a:uFillTx/>
                <a:latin typeface="Calibri"/>
              </a:rPr>
              <a:t> can be different thicknesses when the proportion of ingredients is altered.</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err="1" smtClean="0">
                <a:solidFill>
                  <a:srgbClr val="0070C0"/>
                </a:solidFill>
                <a:latin typeface="Calibri"/>
              </a:rPr>
              <a:t>Dextrinisation</a:t>
            </a:r>
            <a:r>
              <a:rPr lang="en-GB" sz="1100" baseline="0" dirty="0" smtClean="0">
                <a:solidFill>
                  <a:srgbClr val="0070C0"/>
                </a:solidFill>
                <a:latin typeface="Calibri"/>
              </a:rPr>
              <a:t> is the term used to describe browning of starch caused by heat.</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noProof="0" dirty="0" err="1" smtClean="0">
                <a:ln>
                  <a:noFill/>
                </a:ln>
                <a:solidFill>
                  <a:srgbClr val="0070C0"/>
                </a:solidFill>
                <a:effectLst/>
                <a:uLnTx/>
                <a:uFillTx/>
                <a:latin typeface="Calibri"/>
              </a:rPr>
              <a:t>Caramelisation</a:t>
            </a:r>
            <a:r>
              <a:rPr kumimoji="0" lang="en-GB" sz="1100" b="0" i="0" u="none" strike="noStrike" kern="1200" cap="none" spc="0" normalizeH="0" noProof="0" dirty="0" smtClean="0">
                <a:ln>
                  <a:noFill/>
                </a:ln>
                <a:solidFill>
                  <a:srgbClr val="0070C0"/>
                </a:solidFill>
                <a:effectLst/>
                <a:uLnTx/>
                <a:uFillTx/>
                <a:latin typeface="Calibri"/>
              </a:rPr>
              <a:t> is the browning of sugars caused by heat.</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baseline="0" dirty="0" smtClean="0">
                <a:solidFill>
                  <a:srgbClr val="0070C0"/>
                </a:solidFill>
                <a:latin typeface="Calibri"/>
              </a:rPr>
              <a:t>Fat makes pastry</a:t>
            </a:r>
            <a:r>
              <a:rPr lang="en-GB" sz="1100" dirty="0" smtClean="0">
                <a:solidFill>
                  <a:srgbClr val="0070C0"/>
                </a:solidFill>
                <a:latin typeface="Calibri"/>
              </a:rPr>
              <a:t> short and crumbly.</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Fats give colour and flavour to pastry.  The plasticity of fat allows it to be used for rubbing in, spreading and creaming.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70C0"/>
                </a:solidFill>
                <a:latin typeface="Calibri"/>
              </a:rPr>
              <a:t>Fats can help aeration in baking.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70C0"/>
                </a:solidFill>
                <a:effectLst/>
                <a:uLnTx/>
                <a:uFillTx/>
                <a:latin typeface="Calibri"/>
              </a:rPr>
              <a:t>Emulsions are mixtures of liquids that do not normally mix.</a:t>
            </a:r>
            <a:r>
              <a:rPr kumimoji="0" lang="en-GB" sz="1100" b="0" i="0" u="none" strike="noStrike" kern="1200" cap="none" spc="0" normalizeH="0" noProof="0" dirty="0" smtClean="0">
                <a:ln>
                  <a:noFill/>
                </a:ln>
                <a:solidFill>
                  <a:srgbClr val="0070C0"/>
                </a:solidFill>
                <a:effectLst/>
                <a:uLnTx/>
                <a:uFillTx/>
                <a:latin typeface="Calibri"/>
              </a:rPr>
              <a:t>  </a:t>
            </a:r>
            <a:r>
              <a:rPr kumimoji="0" lang="en-GB" sz="1100" b="0" i="0" u="none" strike="noStrike" kern="1200" cap="none" spc="0" normalizeH="0" noProof="0" dirty="0" err="1" smtClean="0">
                <a:ln>
                  <a:noFill/>
                </a:ln>
                <a:solidFill>
                  <a:srgbClr val="0070C0"/>
                </a:solidFill>
                <a:effectLst/>
                <a:uLnTx/>
                <a:uFillTx/>
                <a:latin typeface="Calibri"/>
              </a:rPr>
              <a:t>E.g</a:t>
            </a:r>
            <a:r>
              <a:rPr kumimoji="0" lang="en-GB" sz="1100" b="0" i="0" u="none" strike="noStrike" kern="1200" cap="none" spc="0" normalizeH="0" noProof="0" dirty="0" smtClean="0">
                <a:ln>
                  <a:noFill/>
                </a:ln>
                <a:solidFill>
                  <a:srgbClr val="0070C0"/>
                </a:solidFill>
                <a:effectLst/>
                <a:uLnTx/>
                <a:uFillTx/>
                <a:latin typeface="Calibri"/>
              </a:rPr>
              <a:t> oil and water.  Egg yolks contain lecithin, a natural emulsifier.  </a:t>
            </a:r>
            <a:r>
              <a:rPr lang="en-GB" sz="1100" dirty="0" smtClean="0">
                <a:solidFill>
                  <a:srgbClr val="0070C0"/>
                </a:solidFill>
                <a:latin typeface="Calibri"/>
              </a:rPr>
              <a:t>Eggs help stabilise mayonnaise.</a:t>
            </a:r>
            <a:endParaRPr kumimoji="0" lang="en-GB" sz="1100" b="0" i="0" u="none" strike="noStrike" kern="1200" cap="none" spc="0" normalizeH="0" baseline="0" noProof="0" dirty="0">
              <a:ln>
                <a:noFill/>
              </a:ln>
              <a:solidFill>
                <a:srgbClr val="0070C0"/>
              </a:solidFill>
              <a:effectLst/>
              <a:uLnTx/>
              <a:uFillTx/>
              <a:latin typeface="Calibri"/>
            </a:endParaRPr>
          </a:p>
        </p:txBody>
      </p:sp>
      <p:sp>
        <p:nvSpPr>
          <p:cNvPr id="6" name="TextBox 5"/>
          <p:cNvSpPr txBox="1"/>
          <p:nvPr/>
        </p:nvSpPr>
        <p:spPr>
          <a:xfrm>
            <a:off x="1904038" y="1538937"/>
            <a:ext cx="1146458" cy="11541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 words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Palatability</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Microwave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Radiation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Conduction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Convection</a:t>
            </a:r>
          </a:p>
        </p:txBody>
      </p:sp>
      <p:sp>
        <p:nvSpPr>
          <p:cNvPr id="8" name="TextBox 7"/>
          <p:cNvSpPr txBox="1"/>
          <p:nvPr/>
        </p:nvSpPr>
        <p:spPr>
          <a:xfrm>
            <a:off x="4466785" y="1481693"/>
            <a:ext cx="1267688" cy="11541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Keywords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Gelatinisation</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Viscosity</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Consistency</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err="1" smtClean="0">
                <a:solidFill>
                  <a:srgbClr val="FF0000"/>
                </a:solidFill>
                <a:latin typeface="Calibri"/>
              </a:rPr>
              <a:t>Dextrinisation</a:t>
            </a:r>
            <a:endParaRPr lang="en-GB" sz="1100" dirty="0" smtClean="0">
              <a:solidFill>
                <a:srgbClr val="FF0000"/>
              </a:solidFill>
              <a:latin typeface="Calibri"/>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err="1" smtClean="0">
                <a:ln>
                  <a:noFill/>
                </a:ln>
                <a:solidFill>
                  <a:srgbClr val="FF0000"/>
                </a:solidFill>
                <a:effectLst/>
                <a:uLnTx/>
                <a:uFillTx/>
                <a:latin typeface="Calibri"/>
                <a:ea typeface="+mn-ea"/>
                <a:cs typeface="+mn-cs"/>
              </a:rPr>
              <a:t>Caramelisation</a:t>
            </a:r>
            <a:endParaRPr kumimoji="0" lang="en-GB" sz="11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TextBox 8"/>
          <p:cNvSpPr txBox="1"/>
          <p:nvPr/>
        </p:nvSpPr>
        <p:spPr>
          <a:xfrm>
            <a:off x="5848366" y="1443605"/>
            <a:ext cx="1309245"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Keywords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Shortening</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Plasticity</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Aeration</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Creaming</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Foam</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sz="1100" dirty="0" smtClean="0">
                <a:solidFill>
                  <a:srgbClr val="FF0000"/>
                </a:solidFill>
                <a:latin typeface="Calibri"/>
              </a:rPr>
              <a:t>Emulsification</a:t>
            </a:r>
            <a:r>
              <a:rPr lang="en-GB" sz="1100" dirty="0" smtClean="0">
                <a:solidFill>
                  <a:prstClr val="black"/>
                </a:solidFill>
                <a:latin typeface="Calibri"/>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3158836" y="1538937"/>
            <a:ext cx="1202304"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FF0000"/>
                </a:solidFill>
                <a:effectLst/>
                <a:uLnTx/>
                <a:uFillTx/>
                <a:latin typeface="Calibri"/>
                <a:ea typeface="+mn-ea"/>
                <a:cs typeface="+mn-cs"/>
              </a:rPr>
              <a:t>Keywords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Denaturation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FF0000"/>
                </a:solidFill>
                <a:latin typeface="Calibri"/>
              </a:rPr>
              <a:t>pH level</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Marinade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err="1" smtClean="0">
                <a:solidFill>
                  <a:srgbClr val="FF0000"/>
                </a:solidFill>
                <a:latin typeface="Calibri"/>
              </a:rPr>
              <a:t>Enzymic</a:t>
            </a:r>
            <a:r>
              <a:rPr lang="en-GB" sz="1100" dirty="0" smtClean="0">
                <a:solidFill>
                  <a:srgbClr val="FF0000"/>
                </a:solidFill>
                <a:latin typeface="Calibri"/>
              </a:rPr>
              <a:t> Browning</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FF0000"/>
                </a:solidFill>
                <a:effectLst/>
                <a:uLnTx/>
                <a:uFillTx/>
                <a:latin typeface="Calibri"/>
                <a:ea typeface="+mn-ea"/>
                <a:cs typeface="+mn-cs"/>
              </a:rPr>
              <a:t>Oxidation</a:t>
            </a:r>
            <a:endParaRPr kumimoji="0" lang="en-GB" sz="11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5814595" y="3632836"/>
            <a:ext cx="3297381" cy="36317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smtClean="0">
                <a:ln>
                  <a:noFill/>
                </a:ln>
                <a:solidFill>
                  <a:srgbClr val="00B050"/>
                </a:solidFill>
                <a:effectLst/>
                <a:uLnTx/>
                <a:uFillTx/>
                <a:latin typeface="Calibri"/>
                <a:ea typeface="+mn-ea"/>
                <a:cs typeface="+mn-cs"/>
              </a:rPr>
              <a:t>Assessment - NTT</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Name three types of heat transfer.</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Why is food cooked?</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What is the term used to explain the way heat changes the texture of egg proteins?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noProof="0" dirty="0" smtClean="0">
                <a:solidFill>
                  <a:srgbClr val="00B050"/>
                </a:solidFill>
                <a:latin typeface="Calibri"/>
              </a:rPr>
              <a:t>What  causes the browning of cut fruit and vegetables?</a:t>
            </a:r>
            <a:endParaRPr kumimoji="0" lang="en-GB" sz="1100" b="0" i="0" u="none" strike="noStrike" kern="1200" cap="none" spc="0" normalizeH="0" baseline="0" noProof="0" dirty="0" smtClean="0">
              <a:ln>
                <a:noFill/>
              </a:ln>
              <a:solidFill>
                <a:srgbClr val="00B050"/>
              </a:solidFill>
              <a:effectLst/>
              <a:uLnTx/>
              <a:uFillTx/>
              <a:latin typeface="Calibri"/>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What is the main heat transfer method when boiling food?</a:t>
            </a:r>
            <a:endParaRPr kumimoji="0" lang="en-GB" sz="1100" b="0" i="0" u="none" strike="noStrike" kern="1200" cap="none" spc="0" normalizeH="0" baseline="0" noProof="0" dirty="0" smtClean="0">
              <a:ln>
                <a:noFill/>
              </a:ln>
              <a:solidFill>
                <a:srgbClr val="00B050"/>
              </a:solidFill>
              <a:effectLst/>
              <a:uLnTx/>
              <a:uFillTx/>
              <a:latin typeface="Calibri"/>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What sort of heat transfer commonly causes dextrinization?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What term describes thickening a sauce using starch?</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smtClean="0">
                <a:ln>
                  <a:noFill/>
                </a:ln>
                <a:solidFill>
                  <a:srgbClr val="00B050"/>
                </a:solidFill>
                <a:effectLst/>
                <a:uLnTx/>
                <a:uFillTx/>
                <a:latin typeface="Calibri"/>
                <a:ea typeface="+mn-ea"/>
                <a:cs typeface="+mn-cs"/>
              </a:rPr>
              <a:t>What term describes how fat makes a short texture product?</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Which basic cake making process traps air into the cake?</a:t>
            </a:r>
            <a:endParaRPr kumimoji="0" lang="en-GB" sz="1100" b="0" i="0" u="none" strike="noStrike" kern="1200" cap="none" spc="0" normalizeH="0" baseline="0" noProof="0" dirty="0" smtClean="0">
              <a:ln>
                <a:noFill/>
              </a:ln>
              <a:solidFill>
                <a:srgbClr val="00B050"/>
              </a:solidFill>
              <a:effectLst/>
              <a:uLnTx/>
              <a:uFillTx/>
              <a:latin typeface="Calibri"/>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100" dirty="0" smtClean="0">
                <a:solidFill>
                  <a:srgbClr val="00B050"/>
                </a:solidFill>
                <a:latin typeface="Calibri"/>
              </a:rPr>
              <a:t>How does egg white trap air</a:t>
            </a:r>
            <a:r>
              <a:rPr lang="en-GB" sz="1100" dirty="0" smtClean="0">
                <a:solidFill>
                  <a:prstClr val="black"/>
                </a:solidFill>
                <a:latin typeface="Calibri"/>
              </a:rPr>
              <a:t>?</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kumimoji="0" lang="en-GB" sz="11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p:cNvSpPr txBox="1"/>
          <p:nvPr/>
        </p:nvSpPr>
        <p:spPr>
          <a:xfrm>
            <a:off x="7122107" y="1429029"/>
            <a:ext cx="2015830" cy="1661993"/>
          </a:xfrm>
          <a:prstGeom prst="rect">
            <a:avLst/>
          </a:prstGeom>
          <a:noFill/>
        </p:spPr>
        <p:txBody>
          <a:bodyPr wrap="square" rtlCol="0">
            <a:spAutoFit/>
          </a:bodyPr>
          <a:lstStyle/>
          <a:p>
            <a:r>
              <a:rPr lang="en-GB" sz="1400" b="1" u="sng" dirty="0" smtClean="0">
                <a:solidFill>
                  <a:srgbClr val="FF0000"/>
                </a:solidFill>
              </a:rPr>
              <a:t>Keywords</a:t>
            </a:r>
          </a:p>
          <a:p>
            <a:pPr marL="228600" indent="-228600">
              <a:buFont typeface="+mj-lt"/>
              <a:buAutoNum type="arabicPeriod"/>
            </a:pPr>
            <a:r>
              <a:rPr lang="en-GB" sz="1100" dirty="0" smtClean="0">
                <a:solidFill>
                  <a:srgbClr val="FF0000"/>
                </a:solidFill>
              </a:rPr>
              <a:t>Physical raising agents</a:t>
            </a:r>
          </a:p>
          <a:p>
            <a:pPr marL="228600" indent="-228600">
              <a:buFont typeface="+mj-lt"/>
              <a:buAutoNum type="arabicPeriod"/>
            </a:pPr>
            <a:r>
              <a:rPr lang="en-GB" sz="1100" dirty="0" smtClean="0">
                <a:solidFill>
                  <a:srgbClr val="FF0000"/>
                </a:solidFill>
              </a:rPr>
              <a:t>Chemical raising agents</a:t>
            </a:r>
          </a:p>
          <a:p>
            <a:pPr marL="228600" indent="-228600">
              <a:buFont typeface="+mj-lt"/>
              <a:buAutoNum type="arabicPeriod"/>
            </a:pPr>
            <a:r>
              <a:rPr lang="en-GB" sz="1100" dirty="0" smtClean="0">
                <a:solidFill>
                  <a:srgbClr val="FF0000"/>
                </a:solidFill>
              </a:rPr>
              <a:t>Yeast</a:t>
            </a:r>
          </a:p>
          <a:p>
            <a:pPr marL="228600" indent="-228600">
              <a:buFont typeface="+mj-lt"/>
              <a:buAutoNum type="arabicPeriod"/>
            </a:pPr>
            <a:r>
              <a:rPr lang="en-GB" sz="1100" dirty="0" smtClean="0">
                <a:solidFill>
                  <a:srgbClr val="FF0000"/>
                </a:solidFill>
              </a:rPr>
              <a:t>Bicarbonate of soda</a:t>
            </a:r>
          </a:p>
          <a:p>
            <a:pPr marL="228600" indent="-228600">
              <a:buFont typeface="+mj-lt"/>
              <a:buAutoNum type="arabicPeriod"/>
            </a:pPr>
            <a:r>
              <a:rPr lang="en-GB" sz="1100" dirty="0" smtClean="0">
                <a:solidFill>
                  <a:srgbClr val="FF0000"/>
                </a:solidFill>
              </a:rPr>
              <a:t>Baking Powder</a:t>
            </a:r>
          </a:p>
          <a:p>
            <a:pPr marL="228600" indent="-228600">
              <a:buFont typeface="+mj-lt"/>
              <a:buAutoNum type="arabicPeriod"/>
            </a:pPr>
            <a:r>
              <a:rPr lang="en-GB" sz="1100" dirty="0" smtClean="0">
                <a:solidFill>
                  <a:srgbClr val="FF0000"/>
                </a:solidFill>
              </a:rPr>
              <a:t>Fermentation</a:t>
            </a:r>
          </a:p>
          <a:p>
            <a:pPr marL="228600" indent="-228600">
              <a:buFont typeface="+mj-lt"/>
              <a:buAutoNum type="arabicPeriod"/>
            </a:pPr>
            <a:r>
              <a:rPr lang="en-GB" sz="1100" dirty="0" smtClean="0">
                <a:solidFill>
                  <a:srgbClr val="FF0000"/>
                </a:solidFill>
              </a:rPr>
              <a:t>Carbon Dioxide</a:t>
            </a:r>
          </a:p>
          <a:p>
            <a:endParaRPr lang="en-GB" sz="1100" dirty="0"/>
          </a:p>
        </p:txBody>
      </p:sp>
      <p:sp>
        <p:nvSpPr>
          <p:cNvPr id="7" name="Rectangle 6"/>
          <p:cNvSpPr/>
          <p:nvPr/>
        </p:nvSpPr>
        <p:spPr>
          <a:xfrm>
            <a:off x="1735704" y="101904"/>
            <a:ext cx="5250872" cy="30777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152399" y="489471"/>
            <a:ext cx="8716221" cy="87353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a:off x="1821046" y="1474134"/>
            <a:ext cx="1201883" cy="13947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3048000" y="1478309"/>
            <a:ext cx="1349070" cy="139056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p:cNvSpPr/>
          <p:nvPr/>
        </p:nvSpPr>
        <p:spPr>
          <a:xfrm>
            <a:off x="4423974" y="1452318"/>
            <a:ext cx="1316181" cy="141549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p:cNvSpPr/>
          <p:nvPr/>
        </p:nvSpPr>
        <p:spPr>
          <a:xfrm>
            <a:off x="5760921" y="1452158"/>
            <a:ext cx="1246884" cy="141566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a:off x="7025968" y="1452157"/>
            <a:ext cx="1842652" cy="141549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p:cNvSpPr/>
          <p:nvPr/>
        </p:nvSpPr>
        <p:spPr>
          <a:xfrm>
            <a:off x="5783008" y="3657199"/>
            <a:ext cx="3153173" cy="313186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p:cNvSpPr/>
          <p:nvPr/>
        </p:nvSpPr>
        <p:spPr>
          <a:xfrm>
            <a:off x="152399" y="3016930"/>
            <a:ext cx="5486400" cy="369331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ctangle 22"/>
          <p:cNvSpPr/>
          <p:nvPr/>
        </p:nvSpPr>
        <p:spPr>
          <a:xfrm>
            <a:off x="6029197" y="3065535"/>
            <a:ext cx="883343" cy="34393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p:cNvSpPr txBox="1"/>
          <p:nvPr/>
        </p:nvSpPr>
        <p:spPr>
          <a:xfrm>
            <a:off x="6132978" y="3065535"/>
            <a:ext cx="884345" cy="369332"/>
          </a:xfrm>
          <a:prstGeom prst="rect">
            <a:avLst/>
          </a:prstGeom>
          <a:noFill/>
        </p:spPr>
        <p:txBody>
          <a:bodyPr wrap="square" rtlCol="0">
            <a:spAutoFit/>
          </a:bodyPr>
          <a:lstStyle/>
          <a:p>
            <a:r>
              <a:rPr lang="en-GB" dirty="0" smtClean="0"/>
              <a:t>KS4</a:t>
            </a:r>
            <a:endParaRPr lang="en-GB" dirty="0"/>
          </a:p>
        </p:txBody>
      </p:sp>
      <p:pic>
        <p:nvPicPr>
          <p:cNvPr id="24" name="Picture 23"/>
          <p:cNvPicPr>
            <a:picLocks noChangeAspect="1"/>
          </p:cNvPicPr>
          <p:nvPr/>
        </p:nvPicPr>
        <p:blipFill rotWithShape="1">
          <a:blip r:embed="rId2"/>
          <a:srcRect l="67799"/>
          <a:stretch/>
        </p:blipFill>
        <p:spPr>
          <a:xfrm>
            <a:off x="171938" y="1481693"/>
            <a:ext cx="1512211" cy="1443394"/>
          </a:xfrm>
          <a:prstGeom prst="rect">
            <a:avLst/>
          </a:prstGeom>
        </p:spPr>
      </p:pic>
      <p:pic>
        <p:nvPicPr>
          <p:cNvPr id="13" name="Picture 12" descr="The Art of Random Willy-Nillyness: CLOSED ~ Simpl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666" y="2907628"/>
            <a:ext cx="739803" cy="657962"/>
          </a:xfrm>
          <a:prstGeom prst="rect">
            <a:avLst/>
          </a:prstGeom>
        </p:spPr>
      </p:pic>
      <p:pic>
        <p:nvPicPr>
          <p:cNvPr id="25" name="Picture 24" descr="&lt;strong&gt;Egg&lt;/strong&gt; &lt;strong&gt;White&lt;/strong&gt; Chocolate Browni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0075" y="2916912"/>
            <a:ext cx="719577" cy="655537"/>
          </a:xfrm>
          <a:prstGeom prst="rect">
            <a:avLst/>
          </a:prstGeom>
        </p:spPr>
      </p:pic>
    </p:spTree>
    <p:extLst>
      <p:ext uri="{BB962C8B-B14F-4D97-AF65-F5344CB8AC3E}">
        <p14:creationId xmlns:p14="http://schemas.microsoft.com/office/powerpoint/2010/main" val="259235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9091" y="-8093"/>
            <a:ext cx="8104909" cy="346249"/>
          </a:xfrm>
          <a:prstGeom prst="rect">
            <a:avLst/>
          </a:prstGeom>
          <a:noFill/>
        </p:spPr>
        <p:txBody>
          <a:bodyPr wrap="square" lIns="68580" tIns="34290" rIns="68580" bIns="34290">
            <a:spAutoFit/>
          </a:bodyPr>
          <a:lstStyle/>
          <a:p>
            <a:r>
              <a:rPr lang="en-GB" b="1" u="sng" dirty="0">
                <a:solidFill>
                  <a:prstClr val="black"/>
                </a:solidFill>
              </a:rPr>
              <a:t>AQA Food Preparation &amp; Nutrition Knowledge Organiser </a:t>
            </a:r>
            <a:r>
              <a:rPr lang="en-US" sz="1714" dirty="0" smtClean="0">
                <a:ln w="0"/>
                <a:effectLst>
                  <a:outerShdw blurRad="38100" dist="19050" dir="2700000" algn="tl" rotWithShape="0">
                    <a:schemeClr val="dk1">
                      <a:alpha val="40000"/>
                    </a:schemeClr>
                  </a:outerShdw>
                </a:effectLst>
              </a:rPr>
              <a:t>-  </a:t>
            </a:r>
            <a:r>
              <a:rPr lang="en-US" sz="1714" dirty="0">
                <a:ln w="0"/>
                <a:effectLst>
                  <a:outerShdw blurRad="38100" dist="19050" dir="2700000" algn="tl" rotWithShape="0">
                    <a:schemeClr val="dk1">
                      <a:alpha val="40000"/>
                    </a:schemeClr>
                  </a:outerShdw>
                </a:effectLst>
              </a:rPr>
              <a:t>Food Science Terms</a:t>
            </a:r>
          </a:p>
        </p:txBody>
      </p:sp>
      <p:sp>
        <p:nvSpPr>
          <p:cNvPr id="18" name="TextBox 17"/>
          <p:cNvSpPr txBox="1"/>
          <p:nvPr/>
        </p:nvSpPr>
        <p:spPr>
          <a:xfrm>
            <a:off x="2221379" y="355798"/>
            <a:ext cx="3325124" cy="246221"/>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Food Science and Carbohydrates:</a:t>
            </a:r>
          </a:p>
        </p:txBody>
      </p:sp>
      <p:sp>
        <p:nvSpPr>
          <p:cNvPr id="122" name="TextBox 121"/>
          <p:cNvSpPr txBox="1"/>
          <p:nvPr/>
        </p:nvSpPr>
        <p:spPr>
          <a:xfrm>
            <a:off x="2221379" y="575638"/>
            <a:ext cx="3325124" cy="2873735"/>
          </a:xfrm>
          <a:prstGeom prst="rect">
            <a:avLst/>
          </a:prstGeom>
          <a:noFill/>
          <a:ln>
            <a:solidFill>
              <a:schemeClr val="tx1"/>
            </a:solidFill>
          </a:ln>
        </p:spPr>
        <p:txBody>
          <a:bodyPr wrap="square" rtlCol="0">
            <a:spAutoFit/>
          </a:bodyPr>
          <a:lstStyle/>
          <a:p>
            <a:r>
              <a:rPr lang="en-GB" sz="786" b="1" u="sng" dirty="0"/>
              <a:t>Gelatinisation</a:t>
            </a:r>
          </a:p>
          <a:p>
            <a:pPr marL="122467" indent="-122467">
              <a:buFont typeface="Arial" panose="020B0604020202020204" pitchFamily="34" charset="0"/>
              <a:buChar char="•"/>
            </a:pPr>
            <a:r>
              <a:rPr lang="en-GB" sz="786" dirty="0"/>
              <a:t>Occurs when starches (wheat flour, cornflour or arrowroot) thicken liquids. It also occurs during cooking with starchy foods such as rice, potatoes and pasta.</a:t>
            </a:r>
          </a:p>
          <a:p>
            <a:pPr marL="122467" indent="-122467">
              <a:buFont typeface="Arial" panose="020B0604020202020204" pitchFamily="34" charset="0"/>
              <a:buChar char="•"/>
            </a:pPr>
            <a:r>
              <a:rPr lang="en-GB" sz="786" dirty="0"/>
              <a:t>Starch particles absorb liquid, swelling up.  As the temperature rises, the starch particles burst (80˚C), thickening the liquid e.g. in a roux sauce.</a:t>
            </a:r>
          </a:p>
          <a:p>
            <a:pPr marL="122467" indent="-122467">
              <a:buFont typeface="Arial" panose="020B0604020202020204" pitchFamily="34" charset="0"/>
              <a:buChar char="•"/>
            </a:pPr>
            <a:r>
              <a:rPr lang="en-GB" sz="786" dirty="0"/>
              <a:t>The process needs heat and stirring, especially in sauce making to prevent lumps forming.</a:t>
            </a:r>
          </a:p>
          <a:p>
            <a:pPr marL="122467" indent="-122467">
              <a:buFont typeface="Arial" panose="020B0604020202020204" pitchFamily="34" charset="0"/>
              <a:buChar char="•"/>
            </a:pPr>
            <a:r>
              <a:rPr lang="en-GB" sz="786" dirty="0"/>
              <a:t>More starch gives a thicker sauce, ratios can be changed to change the viscosity of the sauce</a:t>
            </a:r>
          </a:p>
          <a:p>
            <a:pPr marL="122467" indent="-122467">
              <a:buFont typeface="Arial" panose="020B0604020202020204" pitchFamily="34" charset="0"/>
              <a:buChar char="•"/>
            </a:pPr>
            <a:r>
              <a:rPr lang="en-GB" sz="786" dirty="0"/>
              <a:t>Modified starches are used in convenience foods such as gravy granules, quick cook pasta and pot noodles. Pre-gelatinised starch is an example.</a:t>
            </a:r>
          </a:p>
          <a:p>
            <a:r>
              <a:rPr lang="en-GB" sz="786" b="1" u="sng" dirty="0" err="1"/>
              <a:t>Dextrinisation</a:t>
            </a:r>
            <a:endParaRPr lang="en-GB" sz="786" b="1" u="sng" dirty="0"/>
          </a:p>
          <a:p>
            <a:pPr marL="122467" indent="-122467">
              <a:buFont typeface="Arial" panose="020B0604020202020204" pitchFamily="34" charset="0"/>
              <a:buChar char="•"/>
            </a:pPr>
            <a:r>
              <a:rPr lang="en-GB" sz="786" dirty="0"/>
              <a:t>Occurs when starch is toasted or cooked by dry heat e.g. bread / cake </a:t>
            </a:r>
          </a:p>
          <a:p>
            <a:pPr marL="122467" indent="-122467">
              <a:buFont typeface="Arial" panose="020B0604020202020204" pitchFamily="34" charset="0"/>
              <a:buChar char="•"/>
            </a:pPr>
            <a:r>
              <a:rPr lang="en-GB" sz="786" dirty="0"/>
              <a:t>The starch breaks down to </a:t>
            </a:r>
            <a:r>
              <a:rPr lang="en-GB" sz="786" dirty="0" err="1"/>
              <a:t>dextrins</a:t>
            </a:r>
            <a:r>
              <a:rPr lang="en-GB" sz="786" dirty="0"/>
              <a:t>.  </a:t>
            </a:r>
            <a:r>
              <a:rPr lang="en-GB" sz="786" dirty="0" err="1"/>
              <a:t>Dextrins</a:t>
            </a:r>
            <a:r>
              <a:rPr lang="en-GB" sz="786" dirty="0"/>
              <a:t> taste sweeter than starch and add flavour to bread / baked goods</a:t>
            </a:r>
          </a:p>
          <a:p>
            <a:pPr marL="122467" indent="-122467">
              <a:buFont typeface="Arial" panose="020B0604020202020204" pitchFamily="34" charset="0"/>
              <a:buChar char="•"/>
            </a:pPr>
            <a:r>
              <a:rPr lang="en-GB" sz="786" dirty="0" err="1"/>
              <a:t>Dextrinisation</a:t>
            </a:r>
            <a:r>
              <a:rPr lang="en-GB" sz="786" dirty="0"/>
              <a:t>  changes the colour (longer it is heated the darker it gets) and texture (becomes more crispy) – e.g. toast getting darker</a:t>
            </a:r>
          </a:p>
          <a:p>
            <a:r>
              <a:rPr lang="en-GB" sz="786" b="1" u="sng" dirty="0" err="1"/>
              <a:t>Caramalisation</a:t>
            </a:r>
            <a:endParaRPr lang="en-GB" sz="786" dirty="0"/>
          </a:p>
          <a:p>
            <a:pPr marL="122467" indent="-122467">
              <a:buFont typeface="Arial" panose="020B0604020202020204" pitchFamily="34" charset="0"/>
              <a:buChar char="•"/>
            </a:pPr>
            <a:r>
              <a:rPr lang="en-GB" sz="786" dirty="0"/>
              <a:t>Causes sugar to change colour and texture due to dry or moist heat.</a:t>
            </a:r>
          </a:p>
          <a:p>
            <a:pPr marL="122467" indent="-122467">
              <a:buFont typeface="Arial" panose="020B0604020202020204" pitchFamily="34" charset="0"/>
              <a:buChar char="•"/>
            </a:pPr>
            <a:r>
              <a:rPr lang="en-GB" sz="786" dirty="0"/>
              <a:t>Causes baked goods such as cakes to go golden brown.</a:t>
            </a:r>
          </a:p>
          <a:p>
            <a:pPr marL="122467" indent="-122467">
              <a:buFont typeface="Arial" panose="020B0604020202020204" pitchFamily="34" charset="0"/>
              <a:buChar char="•"/>
            </a:pPr>
            <a:r>
              <a:rPr lang="en-GB" sz="786" dirty="0"/>
              <a:t>Changes properties of sugar, it turns to syrup and tastes sweet and is glossy</a:t>
            </a:r>
            <a:endParaRPr lang="en-GB" sz="857" dirty="0"/>
          </a:p>
        </p:txBody>
      </p:sp>
      <p:sp>
        <p:nvSpPr>
          <p:cNvPr id="123" name="TextBox 122"/>
          <p:cNvSpPr txBox="1"/>
          <p:nvPr/>
        </p:nvSpPr>
        <p:spPr>
          <a:xfrm>
            <a:off x="5616513" y="355798"/>
            <a:ext cx="3430995" cy="246221"/>
          </a:xfrm>
          <a:prstGeom prst="rect">
            <a:avLst/>
          </a:prstGeom>
          <a:solidFill>
            <a:srgbClr val="FF7C8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Food Science and Proteins:</a:t>
            </a:r>
          </a:p>
        </p:txBody>
      </p:sp>
      <p:sp>
        <p:nvSpPr>
          <p:cNvPr id="177" name="TextBox 176"/>
          <p:cNvSpPr txBox="1"/>
          <p:nvPr/>
        </p:nvSpPr>
        <p:spPr>
          <a:xfrm>
            <a:off x="5616513" y="575638"/>
            <a:ext cx="3430995" cy="2752805"/>
          </a:xfrm>
          <a:prstGeom prst="rect">
            <a:avLst/>
          </a:prstGeom>
          <a:noFill/>
          <a:ln>
            <a:solidFill>
              <a:schemeClr val="tx1"/>
            </a:solidFill>
          </a:ln>
        </p:spPr>
        <p:txBody>
          <a:bodyPr wrap="square" rtlCol="0">
            <a:spAutoFit/>
          </a:bodyPr>
          <a:lstStyle/>
          <a:p>
            <a:r>
              <a:rPr lang="en-GB" sz="786" b="1" u="sng" dirty="0"/>
              <a:t>Protein Denaturation</a:t>
            </a:r>
          </a:p>
          <a:p>
            <a:pPr marL="122467" indent="-122467">
              <a:buFont typeface="Arial" panose="020B0604020202020204" pitchFamily="34" charset="0"/>
              <a:buChar char="•"/>
            </a:pPr>
            <a:r>
              <a:rPr lang="en-GB" sz="786" dirty="0"/>
              <a:t>Denaturation occurs when the structure of amino acids is altered.  They change shape or unfold because chemical binds are broken.</a:t>
            </a:r>
          </a:p>
          <a:p>
            <a:pPr marL="122467" indent="-122467">
              <a:buFont typeface="Arial" panose="020B0604020202020204" pitchFamily="34" charset="0"/>
              <a:buChar char="•"/>
            </a:pPr>
            <a:r>
              <a:rPr lang="en-GB" sz="786" dirty="0"/>
              <a:t>Protein can be denatured by:</a:t>
            </a:r>
          </a:p>
          <a:p>
            <a:endParaRPr lang="en-GB" sz="786" dirty="0"/>
          </a:p>
          <a:p>
            <a:endParaRPr lang="en-GB" sz="786" dirty="0"/>
          </a:p>
          <a:p>
            <a:endParaRPr lang="en-GB" sz="786" dirty="0"/>
          </a:p>
          <a:p>
            <a:endParaRPr lang="en-GB" sz="786" dirty="0"/>
          </a:p>
          <a:p>
            <a:endParaRPr lang="en-GB" sz="786" dirty="0"/>
          </a:p>
          <a:p>
            <a:endParaRPr lang="en-GB" sz="786" dirty="0"/>
          </a:p>
          <a:p>
            <a:endParaRPr lang="en-GB" sz="786" dirty="0"/>
          </a:p>
          <a:p>
            <a:r>
              <a:rPr lang="en-GB" sz="786" b="1" u="sng" dirty="0"/>
              <a:t>Protein Coagulation:</a:t>
            </a:r>
          </a:p>
          <a:p>
            <a:pPr marL="122467" indent="-122467">
              <a:buFont typeface="Arial" panose="020B0604020202020204" pitchFamily="34" charset="0"/>
              <a:buChar char="•"/>
            </a:pPr>
            <a:r>
              <a:rPr lang="en-GB" sz="786" dirty="0"/>
              <a:t>Is a type of Denaturation</a:t>
            </a:r>
          </a:p>
          <a:p>
            <a:pPr marL="122467" indent="-122467">
              <a:buFont typeface="Arial" panose="020B0604020202020204" pitchFamily="34" charset="0"/>
              <a:buChar char="•"/>
            </a:pPr>
            <a:r>
              <a:rPr lang="en-GB" sz="786" dirty="0"/>
              <a:t>It causes a change in texture for example, runny eggs become solid. Examples are quiche and egg custard.</a:t>
            </a:r>
          </a:p>
          <a:p>
            <a:pPr marL="122467" indent="-122467">
              <a:buFont typeface="Arial" panose="020B0604020202020204" pitchFamily="34" charset="0"/>
              <a:buChar char="•"/>
            </a:pPr>
            <a:r>
              <a:rPr lang="en-GB" sz="786" dirty="0"/>
              <a:t>It starts as 60˚C and is completed by 70˚C – it is an irreversible process</a:t>
            </a:r>
          </a:p>
          <a:p>
            <a:r>
              <a:rPr lang="en-GB" sz="786" b="1" u="sng" dirty="0"/>
              <a:t>Gluten Formation:</a:t>
            </a:r>
          </a:p>
          <a:p>
            <a:pPr marL="122467" indent="-122467">
              <a:buFont typeface="Arial" panose="020B0604020202020204" pitchFamily="34" charset="0"/>
              <a:buChar char="•"/>
            </a:pPr>
            <a:r>
              <a:rPr lang="en-GB" sz="786" dirty="0"/>
              <a:t>When water is added to wheat to form a dough.  String bread flour is used for bread as it contains more gluten.</a:t>
            </a:r>
          </a:p>
          <a:p>
            <a:pPr marL="122467" indent="-122467">
              <a:buFont typeface="Arial" panose="020B0604020202020204" pitchFamily="34" charset="0"/>
              <a:buChar char="•"/>
            </a:pPr>
            <a:r>
              <a:rPr lang="en-GB" sz="786" dirty="0"/>
              <a:t>Gluten makes bread dough stretchy and elastic.  Salt and kneading help strengthen the gluten.  Gluten forms the structure of baked bread.</a:t>
            </a:r>
          </a:p>
          <a:p>
            <a:pPr marL="122467" indent="-122467">
              <a:buFont typeface="Arial" panose="020B0604020202020204" pitchFamily="34" charset="0"/>
              <a:buChar char="•"/>
            </a:pPr>
            <a:r>
              <a:rPr lang="en-GB" sz="786" dirty="0"/>
              <a:t>Gluten in pasta helps it hold its shape as well as making the dough flexible.</a:t>
            </a:r>
          </a:p>
        </p:txBody>
      </p:sp>
      <p:sp>
        <p:nvSpPr>
          <p:cNvPr id="188" name="TextBox 187"/>
          <p:cNvSpPr txBox="1"/>
          <p:nvPr/>
        </p:nvSpPr>
        <p:spPr>
          <a:xfrm>
            <a:off x="2221378" y="3347351"/>
            <a:ext cx="3347126" cy="246221"/>
          </a:xfrm>
          <a:prstGeom prst="rect">
            <a:avLst/>
          </a:prstGeom>
          <a:solidFill>
            <a:srgbClr val="C51DE7"/>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Food Science and Fats / Oils:</a:t>
            </a:r>
          </a:p>
        </p:txBody>
      </p:sp>
      <p:sp>
        <p:nvSpPr>
          <p:cNvPr id="189" name="TextBox 188"/>
          <p:cNvSpPr txBox="1"/>
          <p:nvPr/>
        </p:nvSpPr>
        <p:spPr>
          <a:xfrm>
            <a:off x="2221378" y="3567191"/>
            <a:ext cx="3347126" cy="3357458"/>
          </a:xfrm>
          <a:prstGeom prst="rect">
            <a:avLst/>
          </a:prstGeom>
          <a:noFill/>
          <a:ln>
            <a:solidFill>
              <a:schemeClr val="tx1"/>
            </a:solidFill>
          </a:ln>
        </p:spPr>
        <p:txBody>
          <a:bodyPr wrap="square" rtlCol="0">
            <a:spAutoFit/>
          </a:bodyPr>
          <a:lstStyle/>
          <a:p>
            <a:r>
              <a:rPr lang="en-GB" sz="786" b="1" u="sng" dirty="0"/>
              <a:t>Shortening</a:t>
            </a:r>
          </a:p>
          <a:p>
            <a:pPr marL="122467" indent="-122467">
              <a:buFont typeface="Arial" panose="020B0604020202020204" pitchFamily="34" charset="0"/>
              <a:buChar char="•"/>
            </a:pPr>
            <a:r>
              <a:rPr lang="en-GB" sz="786" dirty="0"/>
              <a:t>Is the process that creates a “short” crumbly texture e.g. pastry</a:t>
            </a:r>
          </a:p>
          <a:p>
            <a:pPr marL="122467" indent="-122467">
              <a:buFont typeface="Arial" panose="020B0604020202020204" pitchFamily="34" charset="0"/>
              <a:buChar char="•"/>
            </a:pPr>
            <a:r>
              <a:rPr lang="en-GB" sz="786" dirty="0"/>
              <a:t>The rubbing in method is used to coat flour particles in fat. This prevents long gluten stands from forming.  </a:t>
            </a:r>
          </a:p>
          <a:p>
            <a:pPr marL="122467" indent="-122467">
              <a:buFont typeface="Arial" panose="020B0604020202020204" pitchFamily="34" charset="0"/>
              <a:buChar char="•"/>
            </a:pPr>
            <a:r>
              <a:rPr lang="en-GB" sz="786" dirty="0"/>
              <a:t>The shorter the gluten strands are, the more crumbly a pastry is.</a:t>
            </a:r>
          </a:p>
          <a:p>
            <a:r>
              <a:rPr lang="en-GB" sz="786" b="1" u="sng" dirty="0" err="1"/>
              <a:t>Pasticity</a:t>
            </a:r>
            <a:r>
              <a:rPr lang="en-GB" sz="786" b="1" u="sng" dirty="0"/>
              <a:t>:</a:t>
            </a:r>
            <a:endParaRPr lang="en-GB" sz="786" dirty="0"/>
          </a:p>
          <a:p>
            <a:pPr marL="204111" indent="-204111">
              <a:buFont typeface="Arial" panose="020B0604020202020204" pitchFamily="34" charset="0"/>
              <a:buChar char="•"/>
            </a:pPr>
            <a:r>
              <a:rPr lang="en-GB" sz="786" dirty="0"/>
              <a:t>Means the ability of a fat to change properties over a range of temperatures. This is due to the combinations of chemicals called triglycerides.</a:t>
            </a:r>
          </a:p>
          <a:p>
            <a:pPr marL="204111" indent="-204111">
              <a:buFont typeface="Arial" panose="020B0604020202020204" pitchFamily="34" charset="0"/>
              <a:buChar char="•"/>
            </a:pPr>
            <a:r>
              <a:rPr lang="en-GB" sz="786" dirty="0"/>
              <a:t>Different fats have different melting temperatures. Some products are created with lower melting e.g. Flora so it can be used straight from the fridge.  Other fats such as lard will be solid in the fridge, but will soften as it gets warmer.</a:t>
            </a:r>
          </a:p>
          <a:p>
            <a:r>
              <a:rPr lang="en-GB" sz="786" b="1" u="sng" dirty="0"/>
              <a:t>Aeration</a:t>
            </a:r>
            <a:endParaRPr lang="en-GB" sz="786" dirty="0"/>
          </a:p>
          <a:p>
            <a:pPr marL="204111" indent="-204111">
              <a:buFont typeface="Arial" panose="020B0604020202020204" pitchFamily="34" charset="0"/>
              <a:buChar char="•"/>
            </a:pPr>
            <a:r>
              <a:rPr lang="en-GB" sz="786" dirty="0"/>
              <a:t>Helps a product have a light and open texture.</a:t>
            </a:r>
          </a:p>
          <a:p>
            <a:pPr marL="204111" indent="-204111">
              <a:buFont typeface="Arial" panose="020B0604020202020204" pitchFamily="34" charset="0"/>
              <a:buChar char="•"/>
            </a:pPr>
            <a:r>
              <a:rPr lang="en-GB" sz="786" dirty="0"/>
              <a:t>Aeration increases the volume of a product by incorporating air through beating, whipping, creaming, and whisking.</a:t>
            </a:r>
          </a:p>
          <a:p>
            <a:pPr marL="204111" indent="-204111">
              <a:buFont typeface="Arial" panose="020B0604020202020204" pitchFamily="34" charset="0"/>
              <a:buChar char="•"/>
            </a:pPr>
            <a:r>
              <a:rPr lang="en-GB" sz="786" dirty="0"/>
              <a:t>Fat and sugar beaten together trap air, this is called the creaming in method and often used in cake making.</a:t>
            </a:r>
          </a:p>
          <a:p>
            <a:r>
              <a:rPr lang="en-GB" sz="786" b="1" u="sng" dirty="0"/>
              <a:t>Emulsification:</a:t>
            </a:r>
            <a:endParaRPr lang="en-GB" sz="786" dirty="0"/>
          </a:p>
          <a:p>
            <a:pPr marL="204111" indent="-204111">
              <a:buFont typeface="Arial" panose="020B0604020202020204" pitchFamily="34" charset="0"/>
              <a:buChar char="•"/>
            </a:pPr>
            <a:r>
              <a:rPr lang="en-GB" sz="786" dirty="0"/>
              <a:t>Emulsions are mixtures of liquids that do not normally mix e.g. water and oil e.g. mayonnaise </a:t>
            </a:r>
          </a:p>
          <a:p>
            <a:pPr marL="204111" indent="-204111">
              <a:buFont typeface="Arial" panose="020B0604020202020204" pitchFamily="34" charset="0"/>
              <a:buChar char="•"/>
            </a:pPr>
            <a:r>
              <a:rPr lang="en-GB" sz="786" dirty="0"/>
              <a:t>Emulsifiers have a hydrophobic and a hydrophilic end, meaning the water and oil can be combined together.  </a:t>
            </a:r>
          </a:p>
          <a:p>
            <a:pPr marL="204111" indent="-204111">
              <a:buFont typeface="Arial" panose="020B0604020202020204" pitchFamily="34" charset="0"/>
              <a:buChar char="•"/>
            </a:pPr>
            <a:r>
              <a:rPr lang="en-GB" sz="786" dirty="0"/>
              <a:t>Stabilisers keep emulsions mixed preventing them from spreading.</a:t>
            </a:r>
          </a:p>
          <a:p>
            <a:pPr marL="204111" indent="-204111">
              <a:buFont typeface="Arial" panose="020B0604020202020204" pitchFamily="34" charset="0"/>
              <a:buChar char="•"/>
            </a:pPr>
            <a:r>
              <a:rPr lang="en-GB" sz="786" dirty="0"/>
              <a:t>Emulsification is the process of creating an emulsion.</a:t>
            </a:r>
          </a:p>
          <a:p>
            <a:pPr marL="204111" indent="-204111">
              <a:buFont typeface="Arial" panose="020B0604020202020204" pitchFamily="34" charset="0"/>
              <a:buChar char="•"/>
            </a:pPr>
            <a:r>
              <a:rPr lang="en-GB" sz="786" dirty="0"/>
              <a:t>Egg yolks are a natural emulsifier as they contain lecithin. </a:t>
            </a:r>
            <a:endParaRPr lang="en-GB" sz="1143" dirty="0"/>
          </a:p>
        </p:txBody>
      </p:sp>
      <p:sp>
        <p:nvSpPr>
          <p:cNvPr id="192" name="TextBox 191"/>
          <p:cNvSpPr txBox="1"/>
          <p:nvPr/>
        </p:nvSpPr>
        <p:spPr>
          <a:xfrm>
            <a:off x="5625229" y="3347350"/>
            <a:ext cx="1643808" cy="246221"/>
          </a:xfrm>
          <a:prstGeom prst="rect">
            <a:avLst/>
          </a:prstGeom>
          <a:solidFill>
            <a:schemeClr val="accent1">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Oxidation:</a:t>
            </a:r>
          </a:p>
        </p:txBody>
      </p:sp>
      <p:sp>
        <p:nvSpPr>
          <p:cNvPr id="193" name="TextBox 192"/>
          <p:cNvSpPr txBox="1"/>
          <p:nvPr/>
        </p:nvSpPr>
        <p:spPr>
          <a:xfrm>
            <a:off x="5625229" y="3567190"/>
            <a:ext cx="1643808" cy="3389711"/>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Oxidation causes discolouration e.g. cut lettuce leaves turn pink / brown</a:t>
            </a:r>
          </a:p>
          <a:p>
            <a:pPr marL="122467" indent="-122467">
              <a:buFont typeface="Arial" panose="020B0604020202020204" pitchFamily="34" charset="0"/>
              <a:buChar char="•"/>
            </a:pPr>
            <a:r>
              <a:rPr lang="en-GB" sz="857" dirty="0"/>
              <a:t>Oxidation causes vitamins to be lost, especially Vitamin C</a:t>
            </a:r>
          </a:p>
          <a:p>
            <a:pPr marL="122467" indent="-122467">
              <a:buFont typeface="Arial" panose="020B0604020202020204" pitchFamily="34" charset="0"/>
              <a:buChar char="•"/>
            </a:pPr>
            <a:r>
              <a:rPr lang="en-GB" sz="857" dirty="0"/>
              <a:t>It enables enzyme activity </a:t>
            </a:r>
          </a:p>
          <a:p>
            <a:pPr marL="122467" indent="-122467">
              <a:buFont typeface="Arial" panose="020B0604020202020204" pitchFamily="34" charset="0"/>
              <a:buChar char="•"/>
            </a:pPr>
            <a:r>
              <a:rPr lang="en-GB" sz="857" dirty="0"/>
              <a:t>Oxidation can be reduced during preparation and cooking of food by; </a:t>
            </a:r>
          </a:p>
          <a:p>
            <a:pPr marL="449045" lvl="1" indent="-122467">
              <a:buFont typeface="Arial" panose="020B0604020202020204" pitchFamily="34" charset="0"/>
              <a:buChar char="•"/>
            </a:pPr>
            <a:r>
              <a:rPr lang="en-GB" sz="857" dirty="0"/>
              <a:t>Use small amounts of water to boil vegetables</a:t>
            </a:r>
          </a:p>
          <a:p>
            <a:pPr marL="449045" lvl="1" indent="-122467">
              <a:buFont typeface="Arial" panose="020B0604020202020204" pitchFamily="34" charset="0"/>
              <a:buChar char="•"/>
            </a:pPr>
            <a:r>
              <a:rPr lang="en-GB" sz="857" dirty="0"/>
              <a:t>Use a quicker method of cooking e.g. steaming / stir fry</a:t>
            </a:r>
          </a:p>
          <a:p>
            <a:pPr marL="449045" lvl="1" indent="-122467">
              <a:buFont typeface="Arial" panose="020B0604020202020204" pitchFamily="34" charset="0"/>
              <a:buChar char="•"/>
            </a:pPr>
            <a:r>
              <a:rPr lang="en-GB" sz="857" dirty="0"/>
              <a:t>Serve vegetables immediately after cooking</a:t>
            </a:r>
          </a:p>
          <a:p>
            <a:pPr marL="449045" lvl="1" indent="-122467">
              <a:buFont typeface="Arial" panose="020B0604020202020204" pitchFamily="34" charset="0"/>
              <a:buChar char="•"/>
            </a:pPr>
            <a:r>
              <a:rPr lang="en-GB" sz="857" dirty="0"/>
              <a:t>Keep the lid on when boiling vegetables</a:t>
            </a:r>
          </a:p>
          <a:p>
            <a:pPr marL="449045" lvl="1" indent="-122467">
              <a:buFont typeface="Arial" panose="020B0604020202020204" pitchFamily="34" charset="0"/>
              <a:buChar char="•"/>
            </a:pPr>
            <a:r>
              <a:rPr lang="en-GB" sz="857" dirty="0"/>
              <a:t>Use the cooking water (this will contain lost water-soluble vitamins) to create other sauces e.g. gravy</a:t>
            </a:r>
          </a:p>
        </p:txBody>
      </p:sp>
      <p:sp>
        <p:nvSpPr>
          <p:cNvPr id="194" name="TextBox 193"/>
          <p:cNvSpPr txBox="1"/>
          <p:nvPr/>
        </p:nvSpPr>
        <p:spPr>
          <a:xfrm>
            <a:off x="7386752" y="3347350"/>
            <a:ext cx="1643808" cy="246221"/>
          </a:xfrm>
          <a:prstGeom prst="rect">
            <a:avLst/>
          </a:prstGeom>
          <a:solidFill>
            <a:srgbClr val="FF9933"/>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err="1"/>
              <a:t>Enzymic</a:t>
            </a:r>
            <a:r>
              <a:rPr lang="en-GB" sz="1000" dirty="0"/>
              <a:t> Browning:</a:t>
            </a:r>
          </a:p>
        </p:txBody>
      </p:sp>
      <p:sp>
        <p:nvSpPr>
          <p:cNvPr id="195" name="TextBox 194"/>
          <p:cNvSpPr txBox="1"/>
          <p:nvPr/>
        </p:nvSpPr>
        <p:spPr>
          <a:xfrm>
            <a:off x="7386752" y="3567190"/>
            <a:ext cx="1643808" cy="3257815"/>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857" dirty="0"/>
              <a:t>This occurs on the surface of cut fruits such as apples and on the surface of cut vegetables such as potatoes.</a:t>
            </a:r>
          </a:p>
          <a:p>
            <a:pPr marL="122467" indent="-122467">
              <a:buFont typeface="Arial" panose="020B0604020202020204" pitchFamily="34" charset="0"/>
              <a:buChar char="•"/>
            </a:pPr>
            <a:r>
              <a:rPr lang="en-GB" sz="857" dirty="0"/>
              <a:t>It happens due to cell enzymes reacting with the air.</a:t>
            </a:r>
          </a:p>
          <a:p>
            <a:pPr marL="122467" indent="-122467">
              <a:buFont typeface="Arial" panose="020B0604020202020204" pitchFamily="34" charset="0"/>
              <a:buChar char="•"/>
            </a:pPr>
            <a:r>
              <a:rPr lang="en-GB" sz="857" dirty="0" err="1"/>
              <a:t>Enzymic</a:t>
            </a:r>
            <a:r>
              <a:rPr lang="en-GB" sz="857" dirty="0"/>
              <a:t> browning can be prevented by:</a:t>
            </a:r>
          </a:p>
          <a:p>
            <a:pPr marL="449045" lvl="1" indent="-122467">
              <a:buFont typeface="Arial" panose="020B0604020202020204" pitchFamily="34" charset="0"/>
              <a:buChar char="•"/>
            </a:pPr>
            <a:r>
              <a:rPr lang="en-GB" sz="857" dirty="0"/>
              <a:t>Blanching cut fruits or vegetables</a:t>
            </a:r>
          </a:p>
          <a:p>
            <a:pPr marL="449045" lvl="1" indent="-122467">
              <a:buFont typeface="Arial" panose="020B0604020202020204" pitchFamily="34" charset="0"/>
              <a:buChar char="•"/>
            </a:pPr>
            <a:r>
              <a:rPr lang="en-GB" sz="857" dirty="0"/>
              <a:t>Blanching vegetables before freezing</a:t>
            </a:r>
          </a:p>
          <a:p>
            <a:pPr marL="449045" lvl="1" indent="-122467">
              <a:buFont typeface="Arial" panose="020B0604020202020204" pitchFamily="34" charset="0"/>
              <a:buChar char="•"/>
            </a:pPr>
            <a:r>
              <a:rPr lang="en-GB" sz="857" dirty="0"/>
              <a:t>Dipping fruit or vegetables in acid (e.g. lemon juice)</a:t>
            </a:r>
          </a:p>
          <a:p>
            <a:pPr marL="449045" lvl="1" indent="-122467">
              <a:buFont typeface="Arial" panose="020B0604020202020204" pitchFamily="34" charset="0"/>
              <a:buChar char="•"/>
            </a:pPr>
            <a:r>
              <a:rPr lang="en-GB" sz="857" dirty="0"/>
              <a:t>Remove contact with air by submerging under water</a:t>
            </a:r>
          </a:p>
          <a:p>
            <a:pPr marL="449045" lvl="1" indent="-122467">
              <a:buFont typeface="Arial" panose="020B0604020202020204" pitchFamily="34" charset="0"/>
              <a:buChar char="•"/>
            </a:pPr>
            <a:r>
              <a:rPr lang="en-GB" sz="857" dirty="0"/>
              <a:t>Cooking as soon as vegetables are cut.</a:t>
            </a:r>
          </a:p>
          <a:p>
            <a:pPr marL="449045" lvl="1" indent="-122467">
              <a:buFont typeface="Arial" panose="020B0604020202020204" pitchFamily="34" charset="0"/>
              <a:buChar char="•"/>
            </a:pPr>
            <a:endParaRPr lang="en-GB" sz="857" dirty="0"/>
          </a:p>
          <a:p>
            <a:pPr marL="449045" lvl="1" indent="-122467">
              <a:buFont typeface="Arial" panose="020B0604020202020204" pitchFamily="34" charset="0"/>
              <a:buChar char="•"/>
            </a:pPr>
            <a:endParaRPr lang="en-GB" sz="857" dirty="0"/>
          </a:p>
          <a:p>
            <a:pPr marL="449045" lvl="1" indent="-122467">
              <a:buFont typeface="Arial" panose="020B0604020202020204" pitchFamily="34" charset="0"/>
              <a:buChar char="•"/>
            </a:pPr>
            <a:endParaRPr lang="en-GB" sz="857" dirty="0"/>
          </a:p>
          <a:p>
            <a:pPr marL="449045" lvl="1" indent="-122467">
              <a:buFont typeface="Arial" panose="020B0604020202020204" pitchFamily="34" charset="0"/>
              <a:buChar char="•"/>
            </a:pPr>
            <a:endParaRPr lang="en-GB" sz="857" dirty="0"/>
          </a:p>
        </p:txBody>
      </p:sp>
      <p:sp>
        <p:nvSpPr>
          <p:cNvPr id="196" name="TextBox 195"/>
          <p:cNvSpPr txBox="1"/>
          <p:nvPr/>
        </p:nvSpPr>
        <p:spPr>
          <a:xfrm>
            <a:off x="-4211" y="358408"/>
            <a:ext cx="2114740" cy="246221"/>
          </a:xfrm>
          <a:prstGeom prst="rect">
            <a:avLst/>
          </a:prstGeom>
          <a:solidFill>
            <a:srgbClr val="99FF66"/>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Keywords and definitions:</a:t>
            </a:r>
          </a:p>
        </p:txBody>
      </p:sp>
      <p:sp>
        <p:nvSpPr>
          <p:cNvPr id="250" name="TextBox 249"/>
          <p:cNvSpPr txBox="1"/>
          <p:nvPr/>
        </p:nvSpPr>
        <p:spPr>
          <a:xfrm>
            <a:off x="-5662" y="575638"/>
            <a:ext cx="2116191" cy="6380721"/>
          </a:xfrm>
          <a:prstGeom prst="rect">
            <a:avLst/>
          </a:prstGeom>
          <a:noFill/>
          <a:ln>
            <a:solidFill>
              <a:schemeClr val="tx1"/>
            </a:solidFill>
          </a:ln>
        </p:spPr>
        <p:txBody>
          <a:bodyPr wrap="square" rtlCol="0">
            <a:spAutoFit/>
          </a:bodyPr>
          <a:lstStyle/>
          <a:p>
            <a:r>
              <a:rPr lang="en-GB" sz="786" b="1" u="sng" dirty="0"/>
              <a:t>Amino Acids:</a:t>
            </a:r>
            <a:r>
              <a:rPr lang="en-GB" sz="786" dirty="0"/>
              <a:t> small molecules that form long chains in proteins</a:t>
            </a:r>
            <a:endParaRPr lang="en-GB" sz="786" b="1" u="sng" dirty="0"/>
          </a:p>
          <a:p>
            <a:endParaRPr lang="en-GB" sz="786" b="1" u="sng" dirty="0"/>
          </a:p>
          <a:p>
            <a:r>
              <a:rPr lang="en-GB" sz="786" b="1" u="sng" dirty="0"/>
              <a:t>Blanching:</a:t>
            </a:r>
            <a:r>
              <a:rPr lang="en-GB" sz="786" dirty="0"/>
              <a:t> </a:t>
            </a:r>
            <a:r>
              <a:rPr lang="en-US" sz="786" dirty="0"/>
              <a:t>briefly immerse (an item of food) in boiling water, especially as a technique for removing the skin from nuts or fruit or for preparing vegetables for further cooking</a:t>
            </a:r>
            <a:endParaRPr lang="en-GB" sz="786" b="1" u="sng" dirty="0"/>
          </a:p>
          <a:p>
            <a:endParaRPr lang="en-GB" sz="786" b="1" u="sng" dirty="0"/>
          </a:p>
          <a:p>
            <a:r>
              <a:rPr lang="en-GB" sz="786" b="1" u="sng" dirty="0"/>
              <a:t>Denaturation</a:t>
            </a:r>
            <a:r>
              <a:rPr lang="en-GB" sz="786" b="1" dirty="0"/>
              <a:t>:</a:t>
            </a:r>
            <a:r>
              <a:rPr lang="en-GB" sz="786" dirty="0"/>
              <a:t> changing protein function by heat, acid, pH or mechanical action.</a:t>
            </a:r>
          </a:p>
          <a:p>
            <a:endParaRPr lang="en-GB" sz="786" b="1" dirty="0"/>
          </a:p>
          <a:p>
            <a:r>
              <a:rPr lang="en-GB" sz="786" b="1" u="sng" dirty="0"/>
              <a:t>Foam Formation</a:t>
            </a:r>
            <a:r>
              <a:rPr lang="en-GB" sz="786" dirty="0"/>
              <a:t>: the creation of a foam by whisking eggs and sugar together.  E.g. when making meringues.</a:t>
            </a:r>
            <a:endParaRPr lang="en-GB" sz="786" b="1" u="sng" dirty="0"/>
          </a:p>
          <a:p>
            <a:endParaRPr lang="en-GB" sz="786" b="1" dirty="0"/>
          </a:p>
          <a:p>
            <a:r>
              <a:rPr lang="en-GB" sz="786" b="1" u="sng" dirty="0"/>
              <a:t>Gluten:</a:t>
            </a:r>
            <a:r>
              <a:rPr lang="en-GB" sz="786" dirty="0"/>
              <a:t> a protein found in wheat flour </a:t>
            </a:r>
            <a:endParaRPr lang="en-GB" sz="786" b="1" u="sng" dirty="0"/>
          </a:p>
          <a:p>
            <a:endParaRPr lang="en-GB" sz="786" b="1" dirty="0"/>
          </a:p>
          <a:p>
            <a:r>
              <a:rPr lang="en-GB" sz="786" b="1" u="sng" dirty="0"/>
              <a:t>Hydrophobic:</a:t>
            </a:r>
            <a:r>
              <a:rPr lang="en-GB" sz="786" dirty="0"/>
              <a:t> one end of an emulsifier - hates water – forms chemical bonds with oils</a:t>
            </a:r>
            <a:endParaRPr lang="en-GB" sz="786" b="1" u="sng" dirty="0"/>
          </a:p>
          <a:p>
            <a:endParaRPr lang="en-GB" sz="786" b="1" dirty="0"/>
          </a:p>
          <a:p>
            <a:r>
              <a:rPr lang="en-GB" sz="786" b="1" u="sng" dirty="0" err="1"/>
              <a:t>Hydrophillic</a:t>
            </a:r>
            <a:r>
              <a:rPr lang="en-GB" sz="786" b="1" u="sng" dirty="0"/>
              <a:t>: </a:t>
            </a:r>
            <a:r>
              <a:rPr lang="en-GB" sz="786" dirty="0"/>
              <a:t>one end of an emulsifier – loves water and forms chemical bonds with it</a:t>
            </a:r>
            <a:endParaRPr lang="en-GB" sz="786" b="1" u="sng" dirty="0"/>
          </a:p>
          <a:p>
            <a:endParaRPr lang="en-GB" sz="786" b="1" dirty="0"/>
          </a:p>
          <a:p>
            <a:r>
              <a:rPr lang="en-GB" sz="786" b="1" u="sng" dirty="0"/>
              <a:t>Irreversible:</a:t>
            </a:r>
            <a:r>
              <a:rPr lang="en-GB" sz="786" dirty="0"/>
              <a:t> the changes are permanent and cannot be changed back </a:t>
            </a:r>
            <a:endParaRPr lang="en-GB" sz="786" b="1" u="sng" dirty="0"/>
          </a:p>
          <a:p>
            <a:endParaRPr lang="en-GB" sz="786" b="1" dirty="0"/>
          </a:p>
          <a:p>
            <a:r>
              <a:rPr lang="en-GB" sz="786" b="1" u="sng" dirty="0"/>
              <a:t>Kneading</a:t>
            </a:r>
            <a:r>
              <a:rPr lang="en-GB" sz="786" dirty="0"/>
              <a:t>: working a bread dough to develop the gluten and smooth out lumps</a:t>
            </a:r>
          </a:p>
          <a:p>
            <a:endParaRPr lang="en-GB" sz="786" b="1" u="sng" dirty="0"/>
          </a:p>
          <a:p>
            <a:r>
              <a:rPr lang="en-GB" sz="786" b="1" u="sng" dirty="0"/>
              <a:t>Melting Temperature:</a:t>
            </a:r>
            <a:r>
              <a:rPr lang="en-GB" sz="786" dirty="0"/>
              <a:t> The temperature that something melts at.  Relevant to fats as different fats have different melting </a:t>
            </a:r>
            <a:r>
              <a:rPr lang="en-GB" sz="786" dirty="0" err="1"/>
              <a:t>temoeratures</a:t>
            </a:r>
            <a:r>
              <a:rPr lang="en-GB" sz="786" dirty="0"/>
              <a:t>.</a:t>
            </a:r>
            <a:endParaRPr lang="en-GB" sz="786" b="1" u="sng" dirty="0"/>
          </a:p>
          <a:p>
            <a:endParaRPr lang="en-GB" sz="786" b="1" dirty="0"/>
          </a:p>
          <a:p>
            <a:r>
              <a:rPr lang="en-GB" sz="786" b="1" u="sng" dirty="0"/>
              <a:t>Modified Starch: </a:t>
            </a:r>
            <a:r>
              <a:rPr lang="en-GB" sz="786" dirty="0"/>
              <a:t> Starches that have been modified to perform additional functions</a:t>
            </a:r>
            <a:endParaRPr lang="en-GB" sz="786" b="1" u="sng" dirty="0"/>
          </a:p>
          <a:p>
            <a:endParaRPr lang="en-GB" sz="786" b="1" dirty="0"/>
          </a:p>
          <a:p>
            <a:r>
              <a:rPr lang="en-GB" sz="786" b="1" u="sng" dirty="0"/>
              <a:t>pH:</a:t>
            </a:r>
            <a:r>
              <a:rPr lang="en-GB" sz="786" dirty="0"/>
              <a:t> The scale used to determine how acid / alkaline something is. 0 is neutral, 1 is the most acidic and 14 is the most alkaline</a:t>
            </a:r>
            <a:endParaRPr lang="en-GB" sz="786" b="1" u="sng" dirty="0"/>
          </a:p>
          <a:p>
            <a:endParaRPr lang="en-GB" sz="786" b="1" dirty="0"/>
          </a:p>
          <a:p>
            <a:r>
              <a:rPr lang="en-GB" sz="786" b="1" u="sng" dirty="0"/>
              <a:t>Pre-Gelatinised: </a:t>
            </a:r>
            <a:r>
              <a:rPr lang="en-GB" sz="786" dirty="0"/>
              <a:t>a starch that is used to thicken instant desserts without heat e.g. angel delight</a:t>
            </a:r>
          </a:p>
          <a:p>
            <a:endParaRPr lang="en-GB" sz="786" b="1" u="sng" dirty="0"/>
          </a:p>
          <a:p>
            <a:r>
              <a:rPr lang="en-GB" sz="786" b="1" u="sng" dirty="0"/>
              <a:t>Short:</a:t>
            </a:r>
            <a:r>
              <a:rPr lang="en-GB" sz="786" dirty="0"/>
              <a:t> the term used to describe a crumbly texture in food. E.g. shortbread biscuits or shortcrust pastry.  Fat is used to coat flour particles during the rubbing in method.  This keeps gluten strands short and creates the crumbly texture</a:t>
            </a:r>
          </a:p>
          <a:p>
            <a:endParaRPr lang="en-GB" sz="786" b="1" dirty="0"/>
          </a:p>
          <a:p>
            <a:r>
              <a:rPr lang="en-GB" sz="786" b="1" u="sng" dirty="0"/>
              <a:t>Viscosity:</a:t>
            </a:r>
            <a:r>
              <a:rPr lang="en-GB" sz="786" dirty="0"/>
              <a:t> how thick or thin a liquid is. </a:t>
            </a:r>
            <a:endParaRPr lang="en-GB" sz="786" b="1" u="sng" dirty="0"/>
          </a:p>
        </p:txBody>
      </p:sp>
      <p:graphicFrame>
        <p:nvGraphicFramePr>
          <p:cNvPr id="3" name="Table 2"/>
          <p:cNvGraphicFramePr>
            <a:graphicFrameLocks noGrp="1"/>
          </p:cNvGraphicFramePr>
          <p:nvPr>
            <p:extLst/>
          </p:nvPr>
        </p:nvGraphicFramePr>
        <p:xfrm>
          <a:off x="5694255" y="1093208"/>
          <a:ext cx="3275019" cy="805542"/>
        </p:xfrm>
        <a:graphic>
          <a:graphicData uri="http://schemas.openxmlformats.org/drawingml/2006/table">
            <a:tbl>
              <a:tblPr firstRow="1" bandRow="1">
                <a:tableStyleId>{5940675A-B579-460E-94D1-54222C63F5DA}</a:tableStyleId>
              </a:tblPr>
              <a:tblGrid>
                <a:gridCol w="1040441">
                  <a:extLst>
                    <a:ext uri="{9D8B030D-6E8A-4147-A177-3AD203B41FA5}">
                      <a16:colId xmlns:a16="http://schemas.microsoft.com/office/drawing/2014/main" val="3410830557"/>
                    </a:ext>
                  </a:extLst>
                </a:gridCol>
                <a:gridCol w="2234578">
                  <a:extLst>
                    <a:ext uri="{9D8B030D-6E8A-4147-A177-3AD203B41FA5}">
                      <a16:colId xmlns:a16="http://schemas.microsoft.com/office/drawing/2014/main" val="1758777000"/>
                    </a:ext>
                  </a:extLst>
                </a:gridCol>
              </a:tblGrid>
              <a:tr h="174171">
                <a:tc>
                  <a:txBody>
                    <a:bodyPr/>
                    <a:lstStyle/>
                    <a:p>
                      <a:r>
                        <a:rPr lang="en-GB" sz="700" dirty="0" smtClean="0"/>
                        <a:t>Heat</a:t>
                      </a:r>
                      <a:endParaRPr lang="en-GB" sz="700" dirty="0"/>
                    </a:p>
                  </a:txBody>
                  <a:tcPr marL="65314" marR="65314" marT="32657" marB="32657">
                    <a:solidFill>
                      <a:srgbClr val="FFD1D1"/>
                    </a:solidFill>
                  </a:tcPr>
                </a:tc>
                <a:tc>
                  <a:txBody>
                    <a:bodyPr/>
                    <a:lstStyle/>
                    <a:p>
                      <a:r>
                        <a:rPr lang="en-GB" sz="700" dirty="0" smtClean="0"/>
                        <a:t>Proteins uncoil when</a:t>
                      </a:r>
                      <a:r>
                        <a:rPr lang="en-GB" sz="700" baseline="0" dirty="0" smtClean="0"/>
                        <a:t> cooked</a:t>
                      </a:r>
                      <a:endParaRPr lang="en-GB" sz="700" dirty="0"/>
                    </a:p>
                  </a:txBody>
                  <a:tcPr marL="65314" marR="65314" marT="32657" marB="32657"/>
                </a:tc>
                <a:extLst>
                  <a:ext uri="{0D108BD9-81ED-4DB2-BD59-A6C34878D82A}">
                    <a16:rowId xmlns:a16="http://schemas.microsoft.com/office/drawing/2014/main" val="1873958789"/>
                  </a:ext>
                </a:extLst>
              </a:tr>
              <a:tr h="283029">
                <a:tc>
                  <a:txBody>
                    <a:bodyPr/>
                    <a:lstStyle/>
                    <a:p>
                      <a:r>
                        <a:rPr lang="en-GB" sz="700" dirty="0" smtClean="0"/>
                        <a:t>pH</a:t>
                      </a:r>
                      <a:endParaRPr lang="en-GB" sz="700" dirty="0"/>
                    </a:p>
                  </a:txBody>
                  <a:tcPr marL="65314" marR="65314" marT="32657" marB="32657">
                    <a:solidFill>
                      <a:srgbClr val="FFD1D1"/>
                    </a:solidFill>
                  </a:tcPr>
                </a:tc>
                <a:tc>
                  <a:txBody>
                    <a:bodyPr/>
                    <a:lstStyle/>
                    <a:p>
                      <a:r>
                        <a:rPr lang="en-GB" sz="700" dirty="0" smtClean="0"/>
                        <a:t>Reducing the pH (adding more acid</a:t>
                      </a:r>
                      <a:r>
                        <a:rPr lang="en-GB" sz="700" baseline="0" dirty="0" smtClean="0"/>
                        <a:t> such as vinegar / lemon juice in a marinade)</a:t>
                      </a:r>
                      <a:endParaRPr lang="en-GB" sz="700" dirty="0"/>
                    </a:p>
                  </a:txBody>
                  <a:tcPr marL="65314" marR="65314" marT="32657" marB="32657"/>
                </a:tc>
                <a:extLst>
                  <a:ext uri="{0D108BD9-81ED-4DB2-BD59-A6C34878D82A}">
                    <a16:rowId xmlns:a16="http://schemas.microsoft.com/office/drawing/2014/main" val="3591174122"/>
                  </a:ext>
                </a:extLst>
              </a:tr>
              <a:tr h="174171">
                <a:tc>
                  <a:txBody>
                    <a:bodyPr/>
                    <a:lstStyle/>
                    <a:p>
                      <a:r>
                        <a:rPr lang="en-GB" sz="700" dirty="0" smtClean="0"/>
                        <a:t>Enzymes</a:t>
                      </a:r>
                      <a:endParaRPr lang="en-GB" sz="700" dirty="0"/>
                    </a:p>
                  </a:txBody>
                  <a:tcPr marL="65314" marR="65314" marT="32657" marB="32657">
                    <a:solidFill>
                      <a:srgbClr val="FFD1D1"/>
                    </a:solidFill>
                  </a:tcPr>
                </a:tc>
                <a:tc>
                  <a:txBody>
                    <a:bodyPr/>
                    <a:lstStyle/>
                    <a:p>
                      <a:r>
                        <a:rPr lang="en-GB" sz="700" dirty="0" smtClean="0"/>
                        <a:t>Helps</a:t>
                      </a:r>
                      <a:r>
                        <a:rPr lang="en-GB" sz="700" baseline="0" dirty="0" smtClean="0"/>
                        <a:t> tenderise meat causing denaturation</a:t>
                      </a:r>
                      <a:endParaRPr lang="en-GB" sz="700" dirty="0"/>
                    </a:p>
                  </a:txBody>
                  <a:tcPr marL="65314" marR="65314" marT="32657" marB="32657"/>
                </a:tc>
                <a:extLst>
                  <a:ext uri="{0D108BD9-81ED-4DB2-BD59-A6C34878D82A}">
                    <a16:rowId xmlns:a16="http://schemas.microsoft.com/office/drawing/2014/main" val="2559889637"/>
                  </a:ext>
                </a:extLst>
              </a:tr>
              <a:tr h="174171">
                <a:tc>
                  <a:txBody>
                    <a:bodyPr/>
                    <a:lstStyle/>
                    <a:p>
                      <a:r>
                        <a:rPr lang="en-GB" sz="700" dirty="0" smtClean="0"/>
                        <a:t>Mechanical Actions</a:t>
                      </a:r>
                      <a:endParaRPr lang="en-GB" sz="700" dirty="0"/>
                    </a:p>
                  </a:txBody>
                  <a:tcPr marL="65314" marR="65314" marT="32657" marB="32657">
                    <a:solidFill>
                      <a:srgbClr val="FFD1D1"/>
                    </a:solidFill>
                  </a:tcPr>
                </a:tc>
                <a:tc>
                  <a:txBody>
                    <a:bodyPr/>
                    <a:lstStyle/>
                    <a:p>
                      <a:r>
                        <a:rPr lang="en-GB" sz="700" dirty="0" smtClean="0"/>
                        <a:t>Whisking e.g. foam formation with</a:t>
                      </a:r>
                      <a:r>
                        <a:rPr lang="en-GB" sz="700" baseline="0" dirty="0" smtClean="0"/>
                        <a:t> eggs</a:t>
                      </a:r>
                      <a:endParaRPr lang="en-GB" sz="700" dirty="0"/>
                    </a:p>
                  </a:txBody>
                  <a:tcPr marL="65314" marR="65314" marT="32657" marB="32657"/>
                </a:tc>
                <a:extLst>
                  <a:ext uri="{0D108BD9-81ED-4DB2-BD59-A6C34878D82A}">
                    <a16:rowId xmlns:a16="http://schemas.microsoft.com/office/drawing/2014/main" val="445857636"/>
                  </a:ext>
                </a:extLst>
              </a:tr>
            </a:tbl>
          </a:graphicData>
        </a:graphic>
      </p:graphicFrame>
      <p:pic>
        <p:nvPicPr>
          <p:cNvPr id="5" name="Picture 4"/>
          <p:cNvPicPr>
            <a:picLocks noChangeAspect="1"/>
          </p:cNvPicPr>
          <p:nvPr/>
        </p:nvPicPr>
        <p:blipFill rotWithShape="1">
          <a:blip r:embed="rId2"/>
          <a:srcRect l="11552" t="3772" r="5172"/>
          <a:stretch/>
        </p:blipFill>
        <p:spPr>
          <a:xfrm>
            <a:off x="8189080" y="6196670"/>
            <a:ext cx="620616" cy="555668"/>
          </a:xfrm>
          <a:prstGeom prst="rect">
            <a:avLst/>
          </a:prstGeom>
        </p:spPr>
      </p:pic>
    </p:spTree>
    <p:extLst>
      <p:ext uri="{BB962C8B-B14F-4D97-AF65-F5344CB8AC3E}">
        <p14:creationId xmlns:p14="http://schemas.microsoft.com/office/powerpoint/2010/main" val="3580095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9754" y="-23067"/>
            <a:ext cx="7364245" cy="346249"/>
          </a:xfrm>
          <a:prstGeom prst="rect">
            <a:avLst/>
          </a:prstGeom>
          <a:noFill/>
        </p:spPr>
        <p:txBody>
          <a:bodyPr wrap="square" lIns="68580" tIns="34290" rIns="68580" bIns="34290">
            <a:spAutoFit/>
          </a:bodyPr>
          <a:lstStyle/>
          <a:p>
            <a:r>
              <a:rPr lang="en-GB" b="1" u="sng" dirty="0">
                <a:solidFill>
                  <a:prstClr val="black"/>
                </a:solidFill>
              </a:rPr>
              <a:t>AQA Food Preparation &amp; Nutrition Knowledge Organiser </a:t>
            </a:r>
            <a:r>
              <a:rPr lang="en-US" sz="1714" dirty="0" smtClean="0">
                <a:ln w="0"/>
                <a:effectLst>
                  <a:outerShdw blurRad="38100" dist="19050" dir="2700000" algn="tl" rotWithShape="0">
                    <a:schemeClr val="dk1">
                      <a:alpha val="40000"/>
                    </a:schemeClr>
                  </a:outerShdw>
                </a:effectLst>
              </a:rPr>
              <a:t>-  </a:t>
            </a:r>
            <a:r>
              <a:rPr lang="en-US" sz="1714" dirty="0">
                <a:ln w="0"/>
                <a:effectLst>
                  <a:outerShdw blurRad="38100" dist="19050" dir="2700000" algn="tl" rotWithShape="0">
                    <a:schemeClr val="dk1">
                      <a:alpha val="40000"/>
                    </a:schemeClr>
                  </a:outerShdw>
                </a:effectLst>
              </a:rPr>
              <a:t>Cooking Food</a:t>
            </a:r>
          </a:p>
        </p:txBody>
      </p:sp>
      <p:sp>
        <p:nvSpPr>
          <p:cNvPr id="18" name="TextBox 17"/>
          <p:cNvSpPr txBox="1"/>
          <p:nvPr/>
        </p:nvSpPr>
        <p:spPr>
          <a:xfrm>
            <a:off x="2221378" y="355799"/>
            <a:ext cx="3325125" cy="246221"/>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Why do we cook food?:</a:t>
            </a:r>
          </a:p>
        </p:txBody>
      </p:sp>
      <p:sp>
        <p:nvSpPr>
          <p:cNvPr id="122" name="TextBox 121"/>
          <p:cNvSpPr txBox="1"/>
          <p:nvPr/>
        </p:nvSpPr>
        <p:spPr>
          <a:xfrm>
            <a:off x="2221378" y="575638"/>
            <a:ext cx="3325125" cy="1301638"/>
          </a:xfrm>
          <a:prstGeom prst="rect">
            <a:avLst/>
          </a:prstGeom>
          <a:noFill/>
          <a:ln>
            <a:solidFill>
              <a:schemeClr val="tx1"/>
            </a:solidFill>
          </a:ln>
        </p:spPr>
        <p:txBody>
          <a:bodyPr wrap="square" rtlCol="0">
            <a:spAutoFit/>
          </a:bodyPr>
          <a:lstStyle/>
          <a:p>
            <a:pPr marL="122467" indent="-122467">
              <a:buFont typeface="Arial" panose="020B0604020202020204" pitchFamily="34" charset="0"/>
              <a:buChar char="•"/>
            </a:pPr>
            <a:r>
              <a:rPr lang="en-GB" sz="786" dirty="0"/>
              <a:t>Make it safe to eat – cooking destroys micro-organisms, reducing the chances of food poisoning</a:t>
            </a:r>
          </a:p>
          <a:p>
            <a:pPr marL="122467" indent="-122467">
              <a:buFont typeface="Arial" panose="020B0604020202020204" pitchFamily="34" charset="0"/>
              <a:buChar char="•"/>
            </a:pPr>
            <a:r>
              <a:rPr lang="en-GB" sz="786" dirty="0"/>
              <a:t>To change it from raw to cooked – many foods cannot be eaten in their raw form</a:t>
            </a:r>
          </a:p>
          <a:p>
            <a:pPr marL="122467" indent="-122467">
              <a:buFont typeface="Arial" panose="020B0604020202020204" pitchFamily="34" charset="0"/>
              <a:buChar char="•"/>
            </a:pPr>
            <a:r>
              <a:rPr lang="en-GB" sz="786" dirty="0"/>
              <a:t>To make it more palatable, improving texture, developing flavours and improving colour</a:t>
            </a:r>
          </a:p>
          <a:p>
            <a:pPr marL="122467" indent="-122467">
              <a:buFont typeface="Arial" panose="020B0604020202020204" pitchFamily="34" charset="0"/>
              <a:buChar char="•"/>
            </a:pPr>
            <a:r>
              <a:rPr lang="en-GB" sz="786" dirty="0"/>
              <a:t>To extend the shelf life of a product</a:t>
            </a:r>
          </a:p>
          <a:p>
            <a:pPr marL="122467" indent="-122467">
              <a:buFont typeface="Arial" panose="020B0604020202020204" pitchFamily="34" charset="0"/>
              <a:buChar char="•"/>
            </a:pPr>
            <a:r>
              <a:rPr lang="en-GB" sz="786" dirty="0"/>
              <a:t>To make it easier for us to digest</a:t>
            </a:r>
          </a:p>
          <a:p>
            <a:pPr marL="122467" indent="-122467">
              <a:buFont typeface="Arial" panose="020B0604020202020204" pitchFamily="34" charset="0"/>
              <a:buChar char="•"/>
            </a:pPr>
            <a:r>
              <a:rPr lang="en-GB" sz="786" dirty="0"/>
              <a:t>To give variety to the diet – e.g. eggs can be cooked many different ways for different tastes and textures</a:t>
            </a:r>
          </a:p>
        </p:txBody>
      </p:sp>
      <p:sp>
        <p:nvSpPr>
          <p:cNvPr id="196" name="TextBox 195"/>
          <p:cNvSpPr txBox="1"/>
          <p:nvPr/>
        </p:nvSpPr>
        <p:spPr>
          <a:xfrm>
            <a:off x="27709" y="0"/>
            <a:ext cx="1732158" cy="246221"/>
          </a:xfrm>
          <a:prstGeom prst="rect">
            <a:avLst/>
          </a:prstGeom>
          <a:solidFill>
            <a:srgbClr val="99FF66"/>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Keywords and definitions:</a:t>
            </a:r>
          </a:p>
        </p:txBody>
      </p:sp>
      <p:sp>
        <p:nvSpPr>
          <p:cNvPr id="250" name="TextBox 249"/>
          <p:cNvSpPr txBox="1"/>
          <p:nvPr/>
        </p:nvSpPr>
        <p:spPr>
          <a:xfrm>
            <a:off x="7822" y="227611"/>
            <a:ext cx="2104697" cy="4708661"/>
          </a:xfrm>
          <a:prstGeom prst="rect">
            <a:avLst/>
          </a:prstGeom>
          <a:noFill/>
          <a:ln>
            <a:solidFill>
              <a:schemeClr val="tx1"/>
            </a:solidFill>
          </a:ln>
        </p:spPr>
        <p:txBody>
          <a:bodyPr wrap="square" rtlCol="0">
            <a:spAutoFit/>
          </a:bodyPr>
          <a:lstStyle/>
          <a:p>
            <a:r>
              <a:rPr lang="en-GB" sz="857" b="1" u="sng" dirty="0"/>
              <a:t>Aerate:</a:t>
            </a:r>
            <a:r>
              <a:rPr lang="en-GB" sz="857" dirty="0"/>
              <a:t> to incorporate air into a mixture – also aeration.</a:t>
            </a:r>
          </a:p>
          <a:p>
            <a:endParaRPr lang="en-GB" sz="857" b="1" u="sng" dirty="0"/>
          </a:p>
          <a:p>
            <a:r>
              <a:rPr lang="en-GB" sz="857" b="1" u="sng" dirty="0"/>
              <a:t>Conductor:</a:t>
            </a:r>
            <a:r>
              <a:rPr lang="en-GB" sz="857" dirty="0"/>
              <a:t> </a:t>
            </a:r>
            <a:r>
              <a:rPr lang="en-US" sz="857" dirty="0"/>
              <a:t>a material or device that conducts or transmits heat or electricity</a:t>
            </a:r>
            <a:endParaRPr lang="en-GB" sz="857" b="1" u="sng" dirty="0"/>
          </a:p>
          <a:p>
            <a:endParaRPr lang="en-GB" sz="857" b="1" u="sng" dirty="0"/>
          </a:p>
          <a:p>
            <a:r>
              <a:rPr lang="en-GB" sz="857" b="1" u="sng" dirty="0"/>
              <a:t>Foam:</a:t>
            </a:r>
            <a:r>
              <a:rPr lang="en-GB" sz="857" dirty="0"/>
              <a:t> When bubbles form on the surface of a liquid as a result of a chemical reaction.  </a:t>
            </a:r>
            <a:r>
              <a:rPr lang="en-GB" sz="857" i="1" dirty="0"/>
              <a:t>Or</a:t>
            </a:r>
            <a:r>
              <a:rPr lang="en-GB" sz="857" dirty="0"/>
              <a:t> the creation of a foam substance by whisking eggs and sugar together.</a:t>
            </a:r>
            <a:endParaRPr lang="en-GB" sz="857" b="1" u="sng" dirty="0"/>
          </a:p>
          <a:p>
            <a:endParaRPr lang="en-GB" sz="857" b="1" u="sng" dirty="0"/>
          </a:p>
          <a:p>
            <a:r>
              <a:rPr lang="en-GB" sz="857" b="1" u="sng" dirty="0"/>
              <a:t>Methods of Cooking:</a:t>
            </a:r>
            <a:r>
              <a:rPr lang="en-GB" sz="857" dirty="0"/>
              <a:t> The ways in which different foods can be cooked e.g. baking, steaming etc.</a:t>
            </a:r>
          </a:p>
          <a:p>
            <a:endParaRPr lang="en-GB" sz="857" b="1" u="sng" dirty="0"/>
          </a:p>
          <a:p>
            <a:r>
              <a:rPr lang="en-GB" sz="857" b="1" u="sng" dirty="0"/>
              <a:t>Micro-organisms:</a:t>
            </a:r>
            <a:r>
              <a:rPr lang="en-GB" sz="857" dirty="0"/>
              <a:t> a microscopic organism, especially a bacterium, virus, or fungus</a:t>
            </a:r>
            <a:endParaRPr lang="en-GB" sz="857" b="1" u="sng" dirty="0"/>
          </a:p>
          <a:p>
            <a:endParaRPr lang="en-GB" sz="857" b="1" u="sng" dirty="0"/>
          </a:p>
          <a:p>
            <a:r>
              <a:rPr lang="en-GB" sz="857" b="1" u="sng" dirty="0"/>
              <a:t>Palatable:</a:t>
            </a:r>
            <a:r>
              <a:rPr lang="en-GB" sz="857" dirty="0"/>
              <a:t> (describing food or drink) has a pleasant taste, is pleasant to eat</a:t>
            </a:r>
            <a:endParaRPr lang="en-GB" sz="857" b="1" u="sng" dirty="0"/>
          </a:p>
          <a:p>
            <a:endParaRPr lang="en-GB" sz="857" b="1" u="sng" dirty="0"/>
          </a:p>
          <a:p>
            <a:r>
              <a:rPr lang="en-GB" sz="857" b="1" u="sng" dirty="0"/>
              <a:t>Raising Agents:</a:t>
            </a:r>
            <a:r>
              <a:rPr lang="en-GB" sz="857" dirty="0"/>
              <a:t> a substance added to a food product that makes it rise when cooked</a:t>
            </a:r>
          </a:p>
          <a:p>
            <a:endParaRPr lang="en-GB" sz="857" b="1" u="sng" dirty="0"/>
          </a:p>
          <a:p>
            <a:r>
              <a:rPr lang="en-GB" sz="857" b="1" u="sng" dirty="0"/>
              <a:t>Raw:</a:t>
            </a:r>
            <a:r>
              <a:rPr lang="en-GB" sz="857" dirty="0"/>
              <a:t> food that has not been cooked</a:t>
            </a:r>
            <a:endParaRPr lang="en-GB" sz="857" b="1" u="sng" dirty="0"/>
          </a:p>
          <a:p>
            <a:endParaRPr lang="en-GB" sz="857" b="1" u="sng" dirty="0"/>
          </a:p>
          <a:p>
            <a:r>
              <a:rPr lang="en-GB" sz="857" b="1" u="sng" dirty="0"/>
              <a:t>Shelf life:</a:t>
            </a:r>
            <a:r>
              <a:rPr lang="en-GB" sz="857" dirty="0"/>
              <a:t> the length of time that a food / drink may be stored without becoming unfit for use, consumption or sale.</a:t>
            </a:r>
            <a:endParaRPr lang="en-GB" sz="857" b="1" u="sng" dirty="0"/>
          </a:p>
          <a:p>
            <a:endParaRPr lang="en-GB" sz="857" b="1" u="sng" dirty="0"/>
          </a:p>
          <a:p>
            <a:r>
              <a:rPr lang="en-GB" sz="857" b="1" u="sng" dirty="0"/>
              <a:t>Unleavened:</a:t>
            </a:r>
            <a:r>
              <a:rPr lang="en-GB" sz="857" dirty="0"/>
              <a:t> refers to bread, cakes and biscuits that are made without a raising agent.</a:t>
            </a:r>
            <a:endParaRPr lang="en-GB" sz="857" b="1" u="sng" dirty="0"/>
          </a:p>
        </p:txBody>
      </p:sp>
      <p:graphicFrame>
        <p:nvGraphicFramePr>
          <p:cNvPr id="3" name="Table 2"/>
          <p:cNvGraphicFramePr>
            <a:graphicFrameLocks noGrp="1"/>
          </p:cNvGraphicFramePr>
          <p:nvPr>
            <p:extLst/>
          </p:nvPr>
        </p:nvGraphicFramePr>
        <p:xfrm>
          <a:off x="5655361" y="355799"/>
          <a:ext cx="3299572" cy="4847952"/>
        </p:xfrm>
        <a:graphic>
          <a:graphicData uri="http://schemas.openxmlformats.org/drawingml/2006/table">
            <a:tbl>
              <a:tblPr firstRow="1" bandRow="1">
                <a:tableStyleId>{5940675A-B579-460E-94D1-54222C63F5DA}</a:tableStyleId>
              </a:tblPr>
              <a:tblGrid>
                <a:gridCol w="1675309">
                  <a:extLst>
                    <a:ext uri="{9D8B030D-6E8A-4147-A177-3AD203B41FA5}">
                      <a16:colId xmlns:a16="http://schemas.microsoft.com/office/drawing/2014/main" val="3155659695"/>
                    </a:ext>
                  </a:extLst>
                </a:gridCol>
                <a:gridCol w="1624263">
                  <a:extLst>
                    <a:ext uri="{9D8B030D-6E8A-4147-A177-3AD203B41FA5}">
                      <a16:colId xmlns:a16="http://schemas.microsoft.com/office/drawing/2014/main" val="450960225"/>
                    </a:ext>
                  </a:extLst>
                </a:gridCol>
              </a:tblGrid>
              <a:tr h="237186">
                <a:tc gridSpan="2">
                  <a:txBody>
                    <a:bodyPr/>
                    <a:lstStyle/>
                    <a:p>
                      <a:r>
                        <a:rPr lang="en-GB" sz="1000" dirty="0" smtClean="0"/>
                        <a:t>Raising</a:t>
                      </a:r>
                      <a:r>
                        <a:rPr lang="en-GB" sz="1000" baseline="0" dirty="0" smtClean="0"/>
                        <a:t> Agents:</a:t>
                      </a:r>
                      <a:endParaRPr lang="en-GB" sz="1000" dirty="0" smtClean="0"/>
                    </a:p>
                  </a:txBody>
                  <a:tcPr marL="65314" marR="65314" marT="32657" marB="32657">
                    <a:solidFill>
                      <a:srgbClr val="FF7C80"/>
                    </a:solidFill>
                  </a:tcPr>
                </a:tc>
                <a:tc hMerge="1">
                  <a:txBody>
                    <a:bodyPr/>
                    <a:lstStyle/>
                    <a:p>
                      <a:endParaRPr lang="en-GB" sz="1100" dirty="0"/>
                    </a:p>
                  </a:txBody>
                  <a:tcPr>
                    <a:solidFill>
                      <a:srgbClr val="FF7C80"/>
                    </a:solidFill>
                  </a:tcPr>
                </a:tc>
                <a:extLst>
                  <a:ext uri="{0D108BD9-81ED-4DB2-BD59-A6C34878D82A}">
                    <a16:rowId xmlns:a16="http://schemas.microsoft.com/office/drawing/2014/main" val="1175700942"/>
                  </a:ext>
                </a:extLst>
              </a:tr>
              <a:tr h="424543">
                <a:tc gridSpan="2">
                  <a:txBody>
                    <a:bodyPr/>
                    <a:lstStyle/>
                    <a:p>
                      <a:pPr marL="0" indent="0" algn="l">
                        <a:buFont typeface="Arial" panose="020B0604020202020204" pitchFamily="34" charset="0"/>
                        <a:buNone/>
                      </a:pPr>
                      <a:r>
                        <a:rPr lang="en-GB" sz="800" dirty="0" smtClean="0"/>
                        <a:t>Raising agents are added to most baked products during the</a:t>
                      </a:r>
                      <a:r>
                        <a:rPr lang="en-GB" sz="800" baseline="0" dirty="0" smtClean="0"/>
                        <a:t> making process using gas, air or steam which, when heated, expands causing the food to swell and rise up. Raising agents produce a risen, light and airy texture in the food.</a:t>
                      </a:r>
                    </a:p>
                  </a:txBody>
                  <a:tcPr marL="65314" marR="65314" marT="32657" marB="32657"/>
                </a:tc>
                <a:tc hMerge="1">
                  <a:txBody>
                    <a:bodyPr/>
                    <a:lstStyle/>
                    <a:p>
                      <a:endParaRPr lang="en-GB" sz="1100" dirty="0"/>
                    </a:p>
                  </a:txBody>
                  <a:tcPr/>
                </a:tc>
                <a:extLst>
                  <a:ext uri="{0D108BD9-81ED-4DB2-BD59-A6C34878D82A}">
                    <a16:rowId xmlns:a16="http://schemas.microsoft.com/office/drawing/2014/main" val="2561529777"/>
                  </a:ext>
                </a:extLst>
              </a:tr>
              <a:tr h="402561">
                <a:tc>
                  <a:txBody>
                    <a:bodyPr/>
                    <a:lstStyle/>
                    <a:p>
                      <a:pPr algn="ctr"/>
                      <a:r>
                        <a:rPr lang="en-GB" sz="900" b="1" dirty="0" smtClean="0"/>
                        <a:t>Mechanical Raising Agents</a:t>
                      </a:r>
                    </a:p>
                    <a:p>
                      <a:pPr algn="ctr"/>
                      <a:r>
                        <a:rPr lang="en-GB" sz="900" b="0" dirty="0" smtClean="0"/>
                        <a:t>Create air through an action</a:t>
                      </a:r>
                      <a:endParaRPr lang="en-GB" sz="900" b="0" dirty="0"/>
                    </a:p>
                  </a:txBody>
                  <a:tcPr marL="65314" marR="65314" marT="32657" marB="32657" anchor="ctr">
                    <a:solidFill>
                      <a:srgbClr val="FF7C80"/>
                    </a:solidFill>
                  </a:tcPr>
                </a:tc>
                <a:tc>
                  <a:txBody>
                    <a:bodyPr/>
                    <a:lstStyle/>
                    <a:p>
                      <a:pPr algn="ctr"/>
                      <a:r>
                        <a:rPr lang="en-GB" sz="900" b="1" dirty="0" smtClean="0"/>
                        <a:t>Chemical Raising Agents</a:t>
                      </a:r>
                    </a:p>
                    <a:p>
                      <a:pPr algn="ctr"/>
                      <a:r>
                        <a:rPr lang="en-GB" sz="900" b="0" dirty="0" smtClean="0"/>
                        <a:t>Create Carbon</a:t>
                      </a:r>
                      <a:r>
                        <a:rPr lang="en-GB" sz="900" b="0" baseline="0" dirty="0" smtClean="0"/>
                        <a:t> Dioxide</a:t>
                      </a:r>
                      <a:endParaRPr lang="en-GB" sz="900" b="0" dirty="0"/>
                    </a:p>
                  </a:txBody>
                  <a:tcPr marL="65314" marR="65314" marT="32657" marB="32657" anchor="ctr">
                    <a:solidFill>
                      <a:srgbClr val="FF7C80"/>
                    </a:solidFill>
                  </a:tcPr>
                </a:tc>
                <a:extLst>
                  <a:ext uri="{0D108BD9-81ED-4DB2-BD59-A6C34878D82A}">
                    <a16:rowId xmlns:a16="http://schemas.microsoft.com/office/drawing/2014/main" val="3517535661"/>
                  </a:ext>
                </a:extLst>
              </a:tr>
              <a:tr h="424543">
                <a:tc>
                  <a:txBody>
                    <a:bodyPr/>
                    <a:lstStyle/>
                    <a:p>
                      <a:pPr algn="l"/>
                      <a:r>
                        <a:rPr lang="en-GB" sz="800" b="1" dirty="0" smtClean="0"/>
                        <a:t>Sieving</a:t>
                      </a:r>
                      <a:r>
                        <a:rPr lang="en-GB" sz="800" b="1" baseline="0" dirty="0" smtClean="0"/>
                        <a:t> </a:t>
                      </a:r>
                      <a:r>
                        <a:rPr lang="en-GB" sz="800" baseline="0" dirty="0" smtClean="0"/>
                        <a:t>will trap air. Used in pastry, cakes or batters</a:t>
                      </a:r>
                      <a:endParaRPr lang="en-GB" sz="800" dirty="0"/>
                    </a:p>
                  </a:txBody>
                  <a:tcPr marL="65314" marR="65314" marT="32657" marB="32657"/>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800" b="1" dirty="0" smtClean="0"/>
                        <a:t>Self raising flour</a:t>
                      </a:r>
                      <a:r>
                        <a:rPr lang="en-GB" sz="800" b="0" i="0" dirty="0" smtClean="0"/>
                        <a:t> is plain flour with baking powder added</a:t>
                      </a:r>
                      <a:r>
                        <a:rPr lang="en-GB" sz="800" b="0" i="0" baseline="0" dirty="0" smtClean="0"/>
                        <a:t> in the correct quantity needed to suit most cakes</a:t>
                      </a:r>
                      <a:endParaRPr lang="en-GB" sz="800" b="1" dirty="0" smtClean="0"/>
                    </a:p>
                  </a:txBody>
                  <a:tcPr marL="65314" marR="65314" marT="32657" marB="32657"/>
                </a:tc>
                <a:extLst>
                  <a:ext uri="{0D108BD9-81ED-4DB2-BD59-A6C34878D82A}">
                    <a16:rowId xmlns:a16="http://schemas.microsoft.com/office/drawing/2014/main" val="4173983228"/>
                  </a:ext>
                </a:extLst>
              </a:tr>
              <a:tr h="424543">
                <a:tc>
                  <a:txBody>
                    <a:bodyPr/>
                    <a:lstStyle/>
                    <a:p>
                      <a:pPr algn="l"/>
                      <a:r>
                        <a:rPr lang="en-GB" sz="800" b="1" dirty="0" smtClean="0"/>
                        <a:t>Whisking</a:t>
                      </a:r>
                      <a:r>
                        <a:rPr lang="en-GB" sz="800" dirty="0" smtClean="0"/>
                        <a:t> eggs.</a:t>
                      </a:r>
                      <a:r>
                        <a:rPr lang="en-GB" sz="800" baseline="0" dirty="0" smtClean="0"/>
                        <a:t>  Eggs and caster sugar, when whisked will trap a large volume of air creating a foam.  </a:t>
                      </a:r>
                      <a:endParaRPr lang="en-GB" sz="800" dirty="0"/>
                    </a:p>
                  </a:txBody>
                  <a:tcPr marL="65314" marR="65314" marT="32657" marB="32657"/>
                </a:tc>
                <a:tc rowSpan="2">
                  <a:txBody>
                    <a:bodyPr/>
                    <a:lstStyle/>
                    <a:p>
                      <a:pPr algn="l"/>
                      <a:r>
                        <a:rPr lang="en-GB" sz="800" b="1" dirty="0" smtClean="0"/>
                        <a:t>Baking Powder</a:t>
                      </a:r>
                      <a:r>
                        <a:rPr lang="en-GB" sz="800" b="0" dirty="0" smtClean="0"/>
                        <a:t> – is a commercially made mixture</a:t>
                      </a:r>
                      <a:r>
                        <a:rPr lang="en-GB" sz="800" b="0" baseline="0" dirty="0" smtClean="0"/>
                        <a:t> of bicarbonate of soda and cream of tartar.  Baking powder works the same as Bicarbonate of soda, but adding cream of tartar helps stop the soapy flavour</a:t>
                      </a:r>
                      <a:endParaRPr lang="en-GB" sz="800" b="1" dirty="0"/>
                    </a:p>
                  </a:txBody>
                  <a:tcPr marL="65314" marR="65314" marT="32657" marB="32657"/>
                </a:tc>
                <a:extLst>
                  <a:ext uri="{0D108BD9-81ED-4DB2-BD59-A6C34878D82A}">
                    <a16:rowId xmlns:a16="http://schemas.microsoft.com/office/drawing/2014/main" val="625499957"/>
                  </a:ext>
                </a:extLst>
              </a:tr>
              <a:tr h="478971">
                <a:tc>
                  <a:txBody>
                    <a:bodyPr/>
                    <a:lstStyle/>
                    <a:p>
                      <a:pPr algn="l"/>
                      <a:r>
                        <a:rPr lang="en-GB" sz="800" b="1" u="none" dirty="0" smtClean="0"/>
                        <a:t>Rubbing</a:t>
                      </a:r>
                      <a:r>
                        <a:rPr lang="en-GB" sz="800" b="1" u="none" baseline="0" dirty="0" smtClean="0"/>
                        <a:t> </a:t>
                      </a:r>
                      <a:r>
                        <a:rPr lang="en-GB" sz="800" b="0" u="none" baseline="0" dirty="0" smtClean="0"/>
                        <a:t>fat into flour will incorporate a little air</a:t>
                      </a:r>
                      <a:endParaRPr lang="en-GB" sz="800" b="1" u="none" dirty="0"/>
                    </a:p>
                  </a:txBody>
                  <a:tcPr marL="65314" marR="65314" marT="32657" marB="32657"/>
                </a:tc>
                <a:tc vMerge="1">
                  <a:txBody>
                    <a:bodyPr/>
                    <a:lstStyle/>
                    <a:p>
                      <a:pPr algn="l"/>
                      <a:endParaRPr lang="en-GB" sz="1100" b="1" dirty="0"/>
                    </a:p>
                  </a:txBody>
                  <a:tcPr/>
                </a:tc>
                <a:extLst>
                  <a:ext uri="{0D108BD9-81ED-4DB2-BD59-A6C34878D82A}">
                    <a16:rowId xmlns:a16="http://schemas.microsoft.com/office/drawing/2014/main" val="226253288"/>
                  </a:ext>
                </a:extLst>
              </a:tr>
              <a:tr h="544286">
                <a:tc>
                  <a:txBody>
                    <a:bodyPr/>
                    <a:lstStyle/>
                    <a:p>
                      <a:pPr algn="l"/>
                      <a:r>
                        <a:rPr lang="en-GB" sz="800" b="1" u="none" dirty="0" smtClean="0"/>
                        <a:t>Creaming</a:t>
                      </a:r>
                      <a:r>
                        <a:rPr lang="en-GB" sz="800" b="0" u="none" baseline="0" dirty="0" smtClean="0"/>
                        <a:t> fat and sugar together traps minute bubbles.  The fat becomes paler in colour and the mixture looks creamy</a:t>
                      </a:r>
                      <a:endParaRPr lang="en-GB" sz="800" b="1" u="none" dirty="0"/>
                    </a:p>
                  </a:txBody>
                  <a:tcPr marL="65314" marR="65314" marT="32657" marB="32657"/>
                </a:tc>
                <a:tc rowSpan="2">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800" b="1" dirty="0" smtClean="0"/>
                        <a:t>Bicarbonate</a:t>
                      </a:r>
                      <a:r>
                        <a:rPr lang="en-GB" sz="800" b="1" baseline="0" dirty="0" smtClean="0"/>
                        <a:t> of soda</a:t>
                      </a:r>
                      <a:r>
                        <a:rPr lang="en-GB" sz="800" b="0" baseline="0" dirty="0" smtClean="0"/>
                        <a:t> + moisture + heat will create bubbles of carbon dioxide to raise the food.  It can leave behind a “soapy” flavour</a:t>
                      </a:r>
                      <a:endParaRPr lang="en-GB" sz="800" b="1" dirty="0" smtClean="0"/>
                    </a:p>
                    <a:p>
                      <a:pPr algn="l"/>
                      <a:endParaRPr lang="en-GB" sz="800" dirty="0"/>
                    </a:p>
                  </a:txBody>
                  <a:tcPr marL="65314" marR="65314" marT="32657" marB="32657"/>
                </a:tc>
                <a:extLst>
                  <a:ext uri="{0D108BD9-81ED-4DB2-BD59-A6C34878D82A}">
                    <a16:rowId xmlns:a16="http://schemas.microsoft.com/office/drawing/2014/main" val="1881690057"/>
                  </a:ext>
                </a:extLst>
              </a:tr>
              <a:tr h="424543">
                <a:tc>
                  <a:txBody>
                    <a:bodyPr/>
                    <a:lstStyle/>
                    <a:p>
                      <a:pPr algn="l"/>
                      <a:r>
                        <a:rPr lang="en-GB" sz="800" b="1" u="none" dirty="0" smtClean="0"/>
                        <a:t>Lamination</a:t>
                      </a:r>
                      <a:r>
                        <a:rPr lang="en-GB" sz="800" b="0" u="none" baseline="0" dirty="0" smtClean="0"/>
                        <a:t> air is trapped each time flaky and rough puff pastry dough is rolled and folded to create layers</a:t>
                      </a:r>
                      <a:endParaRPr lang="en-GB" sz="800" b="1" u="none" dirty="0"/>
                    </a:p>
                  </a:txBody>
                  <a:tcPr marL="65314" marR="65314" marT="32657" marB="32657"/>
                </a:tc>
                <a:tc vMerge="1">
                  <a:txBody>
                    <a:bodyPr/>
                    <a:lstStyle/>
                    <a:p>
                      <a:pPr algn="l"/>
                      <a:endParaRPr lang="en-GB" sz="1100" dirty="0"/>
                    </a:p>
                  </a:txBody>
                  <a:tcPr/>
                </a:tc>
                <a:extLst>
                  <a:ext uri="{0D108BD9-81ED-4DB2-BD59-A6C34878D82A}">
                    <a16:rowId xmlns:a16="http://schemas.microsoft.com/office/drawing/2014/main" val="448261602"/>
                  </a:ext>
                </a:extLst>
              </a:tr>
              <a:tr h="402561">
                <a:tc>
                  <a:txBody>
                    <a:bodyPr/>
                    <a:lstStyle/>
                    <a:p>
                      <a:pPr algn="ctr"/>
                      <a:r>
                        <a:rPr lang="en-GB" sz="900" b="1" dirty="0" smtClean="0"/>
                        <a:t>Physical Raising Agents</a:t>
                      </a:r>
                      <a:endParaRPr lang="en-GB" sz="900" b="1" dirty="0"/>
                    </a:p>
                  </a:txBody>
                  <a:tcPr marL="65314" marR="65314" marT="32657" marB="32657" anchor="ctr">
                    <a:solidFill>
                      <a:srgbClr val="FF7C80"/>
                    </a:solidFill>
                  </a:tcPr>
                </a:tc>
                <a:tc>
                  <a:txBody>
                    <a:bodyPr/>
                    <a:lstStyle/>
                    <a:p>
                      <a:pPr algn="ctr"/>
                      <a:r>
                        <a:rPr lang="en-GB" sz="900" b="1" dirty="0" smtClean="0"/>
                        <a:t>Biological</a:t>
                      </a:r>
                      <a:r>
                        <a:rPr lang="en-GB" sz="900" b="1" baseline="0" dirty="0" smtClean="0"/>
                        <a:t> </a:t>
                      </a:r>
                      <a:r>
                        <a:rPr lang="en-GB" sz="900" b="1" dirty="0" smtClean="0"/>
                        <a:t>Raising Agents</a:t>
                      </a:r>
                      <a:endParaRPr lang="en-GB" sz="900" b="1" dirty="0"/>
                    </a:p>
                  </a:txBody>
                  <a:tcPr marL="65314" marR="65314" marT="32657" marB="32657" anchor="ctr">
                    <a:solidFill>
                      <a:srgbClr val="FF7C80"/>
                    </a:solidFill>
                  </a:tcPr>
                </a:tc>
                <a:extLst>
                  <a:ext uri="{0D108BD9-81ED-4DB2-BD59-A6C34878D82A}">
                    <a16:rowId xmlns:a16="http://schemas.microsoft.com/office/drawing/2014/main" val="1261427500"/>
                  </a:ext>
                </a:extLst>
              </a:tr>
              <a:tr h="903514">
                <a:tc>
                  <a:txBody>
                    <a:bodyPr/>
                    <a:lstStyle/>
                    <a:p>
                      <a:pPr algn="l"/>
                      <a:r>
                        <a:rPr lang="en-GB" sz="800" b="1" dirty="0" smtClean="0"/>
                        <a:t>Steam</a:t>
                      </a:r>
                      <a:r>
                        <a:rPr lang="en-GB" sz="800" b="1" baseline="0" dirty="0" smtClean="0"/>
                        <a:t> </a:t>
                      </a:r>
                      <a:r>
                        <a:rPr lang="en-GB" sz="800" b="0" baseline="0" dirty="0" smtClean="0"/>
                        <a:t>is created in products such as Yorkshire puddings and choux pastry which contain large quantities of water.  Ovens are set to high temperatures to turn water to steam and forces it through the mixture, pushing or raising it upwards</a:t>
                      </a:r>
                      <a:endParaRPr lang="en-GB" sz="800" b="1" dirty="0"/>
                    </a:p>
                  </a:txBody>
                  <a:tcPr marL="65314" marR="65314" marT="32657" marB="32657"/>
                </a:tc>
                <a:tc>
                  <a:txBody>
                    <a:bodyPr/>
                    <a:lstStyle/>
                    <a:p>
                      <a:pPr algn="l"/>
                      <a:r>
                        <a:rPr lang="en-GB" sz="800" b="1" dirty="0" smtClean="0"/>
                        <a:t>Yeast</a:t>
                      </a:r>
                      <a:r>
                        <a:rPr lang="en-GB" sz="800" b="0" dirty="0" smtClean="0"/>
                        <a:t> is</a:t>
                      </a:r>
                      <a:r>
                        <a:rPr lang="en-GB" sz="800" b="0" baseline="0" dirty="0" smtClean="0"/>
                        <a:t> a living organism grown commercially for bread making and alcohol production.  </a:t>
                      </a:r>
                    </a:p>
                    <a:p>
                      <a:pPr algn="l"/>
                      <a:r>
                        <a:rPr lang="en-GB" sz="800" b="0" baseline="0" dirty="0" smtClean="0"/>
                        <a:t>Yeast + moisture + oxygen + food + time will produce masses of carbon dioxide gas bubbles</a:t>
                      </a:r>
                      <a:endParaRPr lang="en-GB" sz="800" b="1" dirty="0"/>
                    </a:p>
                  </a:txBody>
                  <a:tcPr marL="65314" marR="65314" marT="32657" marB="32657"/>
                </a:tc>
                <a:extLst>
                  <a:ext uri="{0D108BD9-81ED-4DB2-BD59-A6C34878D82A}">
                    <a16:rowId xmlns:a16="http://schemas.microsoft.com/office/drawing/2014/main" val="2535161591"/>
                  </a:ext>
                </a:extLst>
              </a:tr>
            </a:tbl>
          </a:graphicData>
        </a:graphic>
      </p:graphicFrame>
      <p:graphicFrame>
        <p:nvGraphicFramePr>
          <p:cNvPr id="119" name="Table 118"/>
          <p:cNvGraphicFramePr>
            <a:graphicFrameLocks noGrp="1"/>
          </p:cNvGraphicFramePr>
          <p:nvPr>
            <p:extLst/>
          </p:nvPr>
        </p:nvGraphicFramePr>
        <p:xfrm>
          <a:off x="2210436" y="2029207"/>
          <a:ext cx="3336066" cy="2801224"/>
        </p:xfrm>
        <a:graphic>
          <a:graphicData uri="http://schemas.openxmlformats.org/drawingml/2006/table">
            <a:tbl>
              <a:tblPr firstRow="1" bandRow="1">
                <a:tableStyleId>{5940675A-B579-460E-94D1-54222C63F5DA}</a:tableStyleId>
              </a:tblPr>
              <a:tblGrid>
                <a:gridCol w="3336066">
                  <a:extLst>
                    <a:ext uri="{9D8B030D-6E8A-4147-A177-3AD203B41FA5}">
                      <a16:colId xmlns:a16="http://schemas.microsoft.com/office/drawing/2014/main" val="3155659695"/>
                    </a:ext>
                  </a:extLst>
                </a:gridCol>
              </a:tblGrid>
              <a:tr h="323179">
                <a:tc>
                  <a:txBody>
                    <a:bodyPr/>
                    <a:lstStyle/>
                    <a:p>
                      <a:pPr algn="l"/>
                      <a:r>
                        <a:rPr lang="en-GB" sz="1000" b="0" dirty="0" smtClean="0">
                          <a:latin typeface="+mn-lt"/>
                        </a:rPr>
                        <a:t>Heat</a:t>
                      </a:r>
                      <a:r>
                        <a:rPr lang="en-GB" sz="1000" b="1" baseline="0" dirty="0" smtClean="0">
                          <a:latin typeface="+mn-lt"/>
                        </a:rPr>
                        <a:t> </a:t>
                      </a:r>
                      <a:r>
                        <a:rPr lang="en-GB" sz="1000" b="0" baseline="0" dirty="0" smtClean="0">
                          <a:latin typeface="+mn-lt"/>
                        </a:rPr>
                        <a:t>Transfer:</a:t>
                      </a:r>
                      <a:endParaRPr lang="en-GB" sz="1000" b="0" dirty="0">
                        <a:latin typeface="+mn-lt"/>
                      </a:endParaRPr>
                    </a:p>
                  </a:txBody>
                  <a:tcPr marL="65314" marR="65314" marT="32657" marB="32657" anchor="ctr">
                    <a:solidFill>
                      <a:srgbClr val="C51DE7"/>
                    </a:solidFill>
                  </a:tcPr>
                </a:tc>
                <a:extLst>
                  <a:ext uri="{0D108BD9-81ED-4DB2-BD59-A6C34878D82A}">
                    <a16:rowId xmlns:a16="http://schemas.microsoft.com/office/drawing/2014/main" val="710086736"/>
                  </a:ext>
                </a:extLst>
              </a:tr>
              <a:tr h="424543">
                <a:tc>
                  <a:txBody>
                    <a:bodyPr/>
                    <a:lstStyle/>
                    <a:p>
                      <a:pPr algn="l"/>
                      <a:r>
                        <a:rPr lang="en-GB" sz="800" b="0" dirty="0" smtClean="0"/>
                        <a:t>Heat</a:t>
                      </a:r>
                      <a:r>
                        <a:rPr lang="en-GB" sz="800" b="0" baseline="0" dirty="0" smtClean="0"/>
                        <a:t> transfer is the way heat is transferred into foods in order to cook them.  Many methods of cooking combine two methods of heat transfer, e.g. roasting vegetables uses both conduction and convection.</a:t>
                      </a:r>
                      <a:endParaRPr lang="en-GB" sz="800" b="0" dirty="0"/>
                    </a:p>
                  </a:txBody>
                  <a:tcPr marL="65314" marR="65314" marT="32657" marB="32657"/>
                </a:tc>
                <a:extLst>
                  <a:ext uri="{0D108BD9-81ED-4DB2-BD59-A6C34878D82A}">
                    <a16:rowId xmlns:a16="http://schemas.microsoft.com/office/drawing/2014/main" val="1175700942"/>
                  </a:ext>
                </a:extLst>
              </a:tr>
              <a:tr h="646359">
                <a:tc>
                  <a:txBody>
                    <a:bodyPr/>
                    <a:lstStyle/>
                    <a:p>
                      <a:pPr algn="l"/>
                      <a:r>
                        <a:rPr lang="en-GB" sz="800" b="1" dirty="0" smtClean="0"/>
                        <a:t>Conduction</a:t>
                      </a:r>
                      <a:r>
                        <a:rPr lang="en-GB" sz="800" b="0" dirty="0" smtClean="0"/>
                        <a:t>:</a:t>
                      </a:r>
                      <a:r>
                        <a:rPr lang="en-GB" sz="800" b="0" baseline="0" dirty="0" smtClean="0"/>
                        <a:t> The transfer of heat by direct contact from a hot surface.  This is a relatively slow method of heat transfer because there must be physical contact. Surfaces must be a good conductor of heat, which is why saucepans are made of metal, but the handles are plastic. </a:t>
                      </a:r>
                      <a:endParaRPr lang="en-GB" sz="800" b="1" dirty="0"/>
                    </a:p>
                  </a:txBody>
                  <a:tcPr marL="65314" marR="65314" marT="32657" marB="32657"/>
                </a:tc>
                <a:extLst>
                  <a:ext uri="{0D108BD9-81ED-4DB2-BD59-A6C34878D82A}">
                    <a16:rowId xmlns:a16="http://schemas.microsoft.com/office/drawing/2014/main" val="2561529777"/>
                  </a:ext>
                </a:extLst>
              </a:tr>
              <a:tr h="646359">
                <a:tc>
                  <a:txBody>
                    <a:bodyPr/>
                    <a:lstStyle/>
                    <a:p>
                      <a:pPr algn="l"/>
                      <a:r>
                        <a:rPr lang="en-GB" sz="800" b="1" dirty="0" smtClean="0"/>
                        <a:t>Convection:</a:t>
                      </a:r>
                      <a:r>
                        <a:rPr lang="en-GB" sz="800" b="0" dirty="0" smtClean="0"/>
                        <a:t> The transfer of heat through movement</a:t>
                      </a:r>
                      <a:r>
                        <a:rPr lang="en-GB" sz="800" b="0" baseline="0" dirty="0" smtClean="0"/>
                        <a:t> in a gas or liquid.  Warm air or liquid current rise up (e.g. in a saucepan or oven) pushing the cooler air / liquid down, which is in turn heated.  This creates a cycle of currents which can heat the food.</a:t>
                      </a:r>
                      <a:endParaRPr lang="en-GB" sz="800" b="1" dirty="0"/>
                    </a:p>
                  </a:txBody>
                  <a:tcPr marL="65314" marR="65314" marT="32657" marB="32657"/>
                </a:tc>
                <a:extLst>
                  <a:ext uri="{0D108BD9-81ED-4DB2-BD59-A6C34878D82A}">
                    <a16:rowId xmlns:a16="http://schemas.microsoft.com/office/drawing/2014/main" val="4173983228"/>
                  </a:ext>
                </a:extLst>
              </a:tr>
              <a:tr h="323179">
                <a:tc>
                  <a:txBody>
                    <a:bodyPr/>
                    <a:lstStyle/>
                    <a:p>
                      <a:pPr algn="l"/>
                      <a:r>
                        <a:rPr lang="en-GB" sz="800" b="1" dirty="0" smtClean="0"/>
                        <a:t>Radiation (Microwave):</a:t>
                      </a:r>
                      <a:r>
                        <a:rPr lang="en-GB" sz="800" b="0" dirty="0" smtClean="0"/>
                        <a:t> A</a:t>
                      </a:r>
                      <a:r>
                        <a:rPr lang="en-GB" sz="800" b="0" baseline="0" dirty="0" smtClean="0"/>
                        <a:t> microwave converts electricity to radio wave (called microwaves) which penetrate the food.</a:t>
                      </a:r>
                      <a:endParaRPr lang="en-GB" sz="800" b="1" dirty="0"/>
                    </a:p>
                  </a:txBody>
                  <a:tcPr marL="65314" marR="65314" marT="32657" marB="32657"/>
                </a:tc>
                <a:extLst>
                  <a:ext uri="{0D108BD9-81ED-4DB2-BD59-A6C34878D82A}">
                    <a16:rowId xmlns:a16="http://schemas.microsoft.com/office/drawing/2014/main" val="3405511531"/>
                  </a:ext>
                </a:extLst>
              </a:tr>
              <a:tr h="424543">
                <a:tc>
                  <a:txBody>
                    <a:bodyPr/>
                    <a:lstStyle/>
                    <a:p>
                      <a:pPr algn="l"/>
                      <a:r>
                        <a:rPr lang="en-GB" sz="800" b="1" dirty="0" smtClean="0"/>
                        <a:t>Radiation (Infra-red</a:t>
                      </a:r>
                      <a:r>
                        <a:rPr lang="en-GB" sz="800" b="1" baseline="0" dirty="0" smtClean="0"/>
                        <a:t> radiant heat):</a:t>
                      </a:r>
                      <a:r>
                        <a:rPr lang="en-GB" sz="800" b="0" baseline="0" dirty="0" smtClean="0"/>
                        <a:t> The heat is transferred using electromagnetic radiation: waves of heat or light strike the food.  There is no physical contact between the heat source and the food being cooked.</a:t>
                      </a:r>
                      <a:endParaRPr lang="en-GB" sz="800" b="1" dirty="0"/>
                    </a:p>
                  </a:txBody>
                  <a:tcPr marL="65314" marR="65314" marT="32657" marB="32657"/>
                </a:tc>
                <a:extLst>
                  <a:ext uri="{0D108BD9-81ED-4DB2-BD59-A6C34878D82A}">
                    <a16:rowId xmlns:a16="http://schemas.microsoft.com/office/drawing/2014/main" val="226253288"/>
                  </a:ext>
                </a:extLst>
              </a:tr>
            </a:tbl>
          </a:graphicData>
        </a:graphic>
      </p:graphicFrame>
      <p:sp>
        <p:nvSpPr>
          <p:cNvPr id="10" name="TextBox 9"/>
          <p:cNvSpPr txBox="1"/>
          <p:nvPr/>
        </p:nvSpPr>
        <p:spPr>
          <a:xfrm>
            <a:off x="5656795" y="5111048"/>
            <a:ext cx="3296703" cy="246221"/>
          </a:xfrm>
          <a:prstGeom prst="rect">
            <a:avLst/>
          </a:prstGeom>
          <a:solidFill>
            <a:schemeClr val="accent1">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Accurate heat control:</a:t>
            </a:r>
          </a:p>
        </p:txBody>
      </p:sp>
      <p:sp>
        <p:nvSpPr>
          <p:cNvPr id="11" name="TextBox 10"/>
          <p:cNvSpPr txBox="1"/>
          <p:nvPr/>
        </p:nvSpPr>
        <p:spPr>
          <a:xfrm>
            <a:off x="5656795" y="5330889"/>
            <a:ext cx="3296703" cy="1411284"/>
          </a:xfrm>
          <a:prstGeom prst="rect">
            <a:avLst/>
          </a:prstGeom>
          <a:noFill/>
          <a:ln>
            <a:solidFill>
              <a:schemeClr val="tx1"/>
            </a:solidFill>
          </a:ln>
        </p:spPr>
        <p:txBody>
          <a:bodyPr wrap="square" rtlCol="0">
            <a:spAutoFit/>
          </a:bodyPr>
          <a:lstStyle/>
          <a:p>
            <a:r>
              <a:rPr lang="en-GB" sz="857" b="1" dirty="0"/>
              <a:t>Oven: </a:t>
            </a:r>
            <a:r>
              <a:rPr lang="en-GB" sz="857" dirty="0"/>
              <a:t>always use the oven temperature stated in the recipe.  If the food browns too quickly, turn the oven down by 10° or move food to a lower shelf.</a:t>
            </a:r>
          </a:p>
          <a:p>
            <a:r>
              <a:rPr lang="en-GB" sz="857" b="1" dirty="0"/>
              <a:t>Hob:</a:t>
            </a:r>
            <a:r>
              <a:rPr lang="en-GB" sz="857" dirty="0"/>
              <a:t> Water boils at 100°C. If boiling water is left on a high heat, it will evaporate, causing the contents of the pan to burn.  Take care when using oil/fat as it can spontaneously ignite at temperatures between 180°C and 250°C.</a:t>
            </a:r>
          </a:p>
          <a:p>
            <a:r>
              <a:rPr lang="en-GB" sz="857" b="1" dirty="0"/>
              <a:t>Grill:</a:t>
            </a:r>
            <a:r>
              <a:rPr lang="en-GB" sz="857" dirty="0"/>
              <a:t> the heating element should be glowing red before placing food under the grill.  Food must be checked regularly and turned over to prevent burning.</a:t>
            </a:r>
            <a:endParaRPr lang="en-GB" sz="857" b="1" dirty="0"/>
          </a:p>
        </p:txBody>
      </p:sp>
      <p:pic>
        <p:nvPicPr>
          <p:cNvPr id="2" name="Picture 1"/>
          <p:cNvPicPr>
            <a:picLocks noChangeAspect="1"/>
          </p:cNvPicPr>
          <p:nvPr/>
        </p:nvPicPr>
        <p:blipFill>
          <a:blip r:embed="rId2"/>
          <a:stretch>
            <a:fillRect/>
          </a:stretch>
        </p:blipFill>
        <p:spPr>
          <a:xfrm>
            <a:off x="2221377" y="4946009"/>
            <a:ext cx="3315231" cy="1721370"/>
          </a:xfrm>
          <a:prstGeom prst="rect">
            <a:avLst/>
          </a:prstGeom>
        </p:spPr>
      </p:pic>
    </p:spTree>
    <p:extLst>
      <p:ext uri="{BB962C8B-B14F-4D97-AF65-F5344CB8AC3E}">
        <p14:creationId xmlns:p14="http://schemas.microsoft.com/office/powerpoint/2010/main" val="1161432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3345" y="-23066"/>
            <a:ext cx="8035637" cy="623248"/>
          </a:xfrm>
          <a:prstGeom prst="rect">
            <a:avLst/>
          </a:prstGeom>
          <a:noFill/>
        </p:spPr>
        <p:txBody>
          <a:bodyPr wrap="square" lIns="68580" tIns="34290" rIns="68580" bIns="34290">
            <a:spAutoFit/>
          </a:bodyPr>
          <a:lstStyle/>
          <a:p>
            <a:r>
              <a:rPr lang="en-GB" b="1" u="sng" dirty="0">
                <a:solidFill>
                  <a:prstClr val="black"/>
                </a:solidFill>
              </a:rPr>
              <a:t>AQA Food Preparation &amp; Nutrition Knowledge Organiser </a:t>
            </a:r>
            <a:r>
              <a:rPr lang="en-US" sz="1714" dirty="0" smtClean="0">
                <a:ln w="0"/>
                <a:effectLst>
                  <a:outerShdw blurRad="38100" dist="19050" dir="2700000" algn="tl" rotWithShape="0">
                    <a:schemeClr val="dk1">
                      <a:alpha val="40000"/>
                    </a:schemeClr>
                  </a:outerShdw>
                </a:effectLst>
              </a:rPr>
              <a:t>-  </a:t>
            </a:r>
            <a:r>
              <a:rPr lang="en-US" sz="1714" dirty="0">
                <a:ln w="0"/>
                <a:effectLst>
                  <a:outerShdw blurRad="38100" dist="19050" dir="2700000" algn="tl" rotWithShape="0">
                    <a:schemeClr val="dk1">
                      <a:alpha val="40000"/>
                    </a:schemeClr>
                  </a:outerShdw>
                </a:effectLst>
              </a:rPr>
              <a:t>Methods of preservation and cooking</a:t>
            </a:r>
          </a:p>
        </p:txBody>
      </p:sp>
      <p:sp>
        <p:nvSpPr>
          <p:cNvPr id="18" name="TextBox 17"/>
          <p:cNvSpPr txBox="1"/>
          <p:nvPr/>
        </p:nvSpPr>
        <p:spPr>
          <a:xfrm>
            <a:off x="125877" y="379902"/>
            <a:ext cx="4405301" cy="246221"/>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Methods of cooking:</a:t>
            </a:r>
          </a:p>
        </p:txBody>
      </p:sp>
      <p:graphicFrame>
        <p:nvGraphicFramePr>
          <p:cNvPr id="5" name="Table 4"/>
          <p:cNvGraphicFramePr>
            <a:graphicFrameLocks noGrp="1"/>
          </p:cNvGraphicFramePr>
          <p:nvPr>
            <p:extLst/>
          </p:nvPr>
        </p:nvGraphicFramePr>
        <p:xfrm>
          <a:off x="125877" y="599741"/>
          <a:ext cx="4405301" cy="6548842"/>
        </p:xfrm>
        <a:graphic>
          <a:graphicData uri="http://schemas.openxmlformats.org/drawingml/2006/table">
            <a:tbl>
              <a:tblPr firstRow="1" bandRow="1">
                <a:tableStyleId>{5940675A-B579-460E-94D1-54222C63F5DA}</a:tableStyleId>
              </a:tblPr>
              <a:tblGrid>
                <a:gridCol w="1406364">
                  <a:extLst>
                    <a:ext uri="{9D8B030D-6E8A-4147-A177-3AD203B41FA5}">
                      <a16:colId xmlns:a16="http://schemas.microsoft.com/office/drawing/2014/main" val="2175450964"/>
                    </a:ext>
                  </a:extLst>
                </a:gridCol>
                <a:gridCol w="651401">
                  <a:extLst>
                    <a:ext uri="{9D8B030D-6E8A-4147-A177-3AD203B41FA5}">
                      <a16:colId xmlns:a16="http://schemas.microsoft.com/office/drawing/2014/main" val="1824194258"/>
                    </a:ext>
                  </a:extLst>
                </a:gridCol>
                <a:gridCol w="1355027">
                  <a:extLst>
                    <a:ext uri="{9D8B030D-6E8A-4147-A177-3AD203B41FA5}">
                      <a16:colId xmlns:a16="http://schemas.microsoft.com/office/drawing/2014/main" val="762426211"/>
                    </a:ext>
                  </a:extLst>
                </a:gridCol>
                <a:gridCol w="992509">
                  <a:extLst>
                    <a:ext uri="{9D8B030D-6E8A-4147-A177-3AD203B41FA5}">
                      <a16:colId xmlns:a16="http://schemas.microsoft.com/office/drawing/2014/main" val="1238895955"/>
                    </a:ext>
                  </a:extLst>
                </a:gridCol>
              </a:tblGrid>
              <a:tr h="326571">
                <a:tc>
                  <a:txBody>
                    <a:bodyPr/>
                    <a:lstStyle/>
                    <a:p>
                      <a:pPr algn="ctr"/>
                      <a:r>
                        <a:rPr lang="en-GB" sz="900" dirty="0" smtClean="0"/>
                        <a:t>Dry Heat Methods</a:t>
                      </a:r>
                      <a:r>
                        <a:rPr lang="en-GB" sz="900" baseline="0" dirty="0" smtClean="0"/>
                        <a:t> of cooking</a:t>
                      </a:r>
                      <a:endParaRPr lang="en-GB" sz="900" dirty="0"/>
                    </a:p>
                  </a:txBody>
                  <a:tcPr marL="65314" marR="65314" marT="32657" marB="32657" anchor="ctr">
                    <a:solidFill>
                      <a:schemeClr val="accent4">
                        <a:lumMod val="40000"/>
                        <a:lumOff val="60000"/>
                      </a:schemeClr>
                    </a:solidFill>
                  </a:tcPr>
                </a:tc>
                <a:tc>
                  <a:txBody>
                    <a:bodyPr/>
                    <a:lstStyle/>
                    <a:p>
                      <a:pPr algn="ctr"/>
                      <a:r>
                        <a:rPr lang="en-GB" sz="900" dirty="0" smtClean="0"/>
                        <a:t>Examples</a:t>
                      </a:r>
                      <a:endParaRPr lang="en-GB" sz="900" dirty="0"/>
                    </a:p>
                  </a:txBody>
                  <a:tcPr marL="65314" marR="65314" marT="32657" marB="32657" anchor="ctr">
                    <a:solidFill>
                      <a:schemeClr val="accent4">
                        <a:lumMod val="40000"/>
                        <a:lumOff val="60000"/>
                      </a:schemeClr>
                    </a:solidFill>
                  </a:tcPr>
                </a:tc>
                <a:tc>
                  <a:txBody>
                    <a:bodyPr/>
                    <a:lstStyle/>
                    <a:p>
                      <a:pPr algn="ctr"/>
                      <a:r>
                        <a:rPr lang="en-GB" sz="900" dirty="0" smtClean="0"/>
                        <a:t>Advantages</a:t>
                      </a:r>
                      <a:endParaRPr lang="en-GB" sz="900" dirty="0"/>
                    </a:p>
                  </a:txBody>
                  <a:tcPr marL="65314" marR="65314" marT="32657" marB="32657" anchor="ctr">
                    <a:solidFill>
                      <a:schemeClr val="accent4">
                        <a:lumMod val="40000"/>
                        <a:lumOff val="60000"/>
                      </a:schemeClr>
                    </a:solidFill>
                  </a:tcPr>
                </a:tc>
                <a:tc>
                  <a:txBody>
                    <a:bodyPr/>
                    <a:lstStyle/>
                    <a:p>
                      <a:pPr algn="ctr"/>
                      <a:r>
                        <a:rPr lang="en-GB" sz="900" dirty="0" smtClean="0"/>
                        <a:t>Disadvantages</a:t>
                      </a:r>
                      <a:endParaRPr lang="en-GB" sz="900" dirty="0"/>
                    </a:p>
                  </a:txBody>
                  <a:tcPr marL="65314" marR="65314" marT="32657" marB="32657" anchor="ctr">
                    <a:solidFill>
                      <a:schemeClr val="accent4">
                        <a:lumMod val="40000"/>
                        <a:lumOff val="60000"/>
                      </a:schemeClr>
                    </a:solidFill>
                  </a:tcPr>
                </a:tc>
                <a:extLst>
                  <a:ext uri="{0D108BD9-81ED-4DB2-BD59-A6C34878D82A}">
                    <a16:rowId xmlns:a16="http://schemas.microsoft.com/office/drawing/2014/main" val="3022247417"/>
                  </a:ext>
                </a:extLst>
              </a:tr>
              <a:tr h="424543">
                <a:tc>
                  <a:txBody>
                    <a:bodyPr/>
                    <a:lstStyle/>
                    <a:p>
                      <a:r>
                        <a:rPr lang="en-GB" sz="800" b="1" dirty="0" smtClean="0"/>
                        <a:t>Baking </a:t>
                      </a:r>
                      <a:r>
                        <a:rPr lang="en-GB" sz="800" dirty="0" smtClean="0"/>
                        <a:t>– food is cooked in the dry heat of the oven</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Cakes</a:t>
                      </a:r>
                    </a:p>
                    <a:p>
                      <a:pPr marL="171450" indent="-171450">
                        <a:buFont typeface="Arial" panose="020B0604020202020204" pitchFamily="34" charset="0"/>
                        <a:buChar char="•"/>
                      </a:pPr>
                      <a:r>
                        <a:rPr lang="en-GB" sz="800" dirty="0" smtClean="0"/>
                        <a:t>Pastry</a:t>
                      </a:r>
                    </a:p>
                    <a:p>
                      <a:pPr marL="171450" indent="-171450">
                        <a:buFont typeface="Arial" panose="020B0604020202020204" pitchFamily="34" charset="0"/>
                        <a:buChar char="•"/>
                      </a:pPr>
                      <a:r>
                        <a:rPr lang="en-GB" sz="800" dirty="0" smtClean="0"/>
                        <a:t>Bread</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Good colour</a:t>
                      </a:r>
                    </a:p>
                    <a:p>
                      <a:pPr marL="171450" indent="-171450">
                        <a:buFont typeface="Arial" panose="020B0604020202020204" pitchFamily="34" charset="0"/>
                        <a:buChar char="•"/>
                      </a:pPr>
                      <a:r>
                        <a:rPr lang="en-GB" sz="800" dirty="0" smtClean="0"/>
                        <a:t>Good texture</a:t>
                      </a:r>
                    </a:p>
                    <a:p>
                      <a:pPr marL="171450" indent="-171450">
                        <a:buFont typeface="Arial" panose="020B0604020202020204" pitchFamily="34" charset="0"/>
                        <a:buChar char="•"/>
                      </a:pPr>
                      <a:r>
                        <a:rPr lang="en-GB" sz="800" dirty="0" smtClean="0"/>
                        <a:t>Several</a:t>
                      </a:r>
                      <a:r>
                        <a:rPr lang="en-GB" sz="800" baseline="0" dirty="0" smtClean="0"/>
                        <a:t> items can be baked</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Needs specific times</a:t>
                      </a:r>
                      <a:r>
                        <a:rPr lang="en-GB" sz="800" baseline="0" dirty="0" smtClean="0"/>
                        <a:t> and temperatures</a:t>
                      </a:r>
                      <a:endParaRPr lang="en-GB" sz="800" dirty="0"/>
                    </a:p>
                  </a:txBody>
                  <a:tcPr marL="65314" marR="65314" marT="32657" marB="32657"/>
                </a:tc>
                <a:extLst>
                  <a:ext uri="{0D108BD9-81ED-4DB2-BD59-A6C34878D82A}">
                    <a16:rowId xmlns:a16="http://schemas.microsoft.com/office/drawing/2014/main" val="5947175"/>
                  </a:ext>
                </a:extLst>
              </a:tr>
              <a:tr h="544286">
                <a:tc>
                  <a:txBody>
                    <a:bodyPr/>
                    <a:lstStyle/>
                    <a:p>
                      <a:r>
                        <a:rPr lang="en-GB" sz="800" b="1" dirty="0" smtClean="0"/>
                        <a:t>Roasting</a:t>
                      </a:r>
                      <a:r>
                        <a:rPr lang="en-GB" sz="800" dirty="0" smtClean="0"/>
                        <a:t> – food is cooked using dry</a:t>
                      </a:r>
                      <a:r>
                        <a:rPr lang="en-GB" sz="800" baseline="0" dirty="0" smtClean="0"/>
                        <a:t> heat of the oven but basted with fat</a:t>
                      </a:r>
                      <a:endParaRPr lang="en-GB" sz="800" dirty="0"/>
                    </a:p>
                  </a:txBody>
                  <a:tcPr marL="65314" marR="65314" marT="32657" marB="32657"/>
                </a:tc>
                <a:tc>
                  <a:txBody>
                    <a:bodyPr/>
                    <a:lstStyle/>
                    <a:p>
                      <a:pPr marL="171450" indent="-171450">
                        <a:buFont typeface="Arial" panose="020B0604020202020204" pitchFamily="34" charset="0"/>
                        <a:buChar char="•"/>
                      </a:pPr>
                      <a:r>
                        <a:rPr lang="en-GB" sz="800" baseline="0" dirty="0" smtClean="0"/>
                        <a:t>Meat</a:t>
                      </a:r>
                    </a:p>
                    <a:p>
                      <a:pPr marL="171450" indent="-171450">
                        <a:buFont typeface="Arial" panose="020B0604020202020204" pitchFamily="34" charset="0"/>
                        <a:buChar char="•"/>
                      </a:pPr>
                      <a:r>
                        <a:rPr lang="en-GB" sz="800" baseline="0" dirty="0" smtClean="0"/>
                        <a:t>Vegetables</a:t>
                      </a:r>
                    </a:p>
                    <a:p>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Good flavour</a:t>
                      </a:r>
                    </a:p>
                    <a:p>
                      <a:pPr marL="171450" indent="-171450">
                        <a:buFont typeface="Arial" panose="020B0604020202020204" pitchFamily="34" charset="0"/>
                        <a:buChar char="•"/>
                      </a:pPr>
                      <a:r>
                        <a:rPr lang="en-GB" sz="800" dirty="0" smtClean="0"/>
                        <a:t>Crisp texture</a:t>
                      </a:r>
                    </a:p>
                    <a:p>
                      <a:pPr marL="171450" indent="-171450">
                        <a:buFont typeface="Arial" panose="020B0604020202020204" pitchFamily="34" charset="0"/>
                        <a:buChar char="•"/>
                      </a:pPr>
                      <a:r>
                        <a:rPr lang="en-GB" sz="800" dirty="0" smtClean="0"/>
                        <a:t>Items can be roasted together</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Takes a long time to cook</a:t>
                      </a:r>
                    </a:p>
                    <a:p>
                      <a:pPr marL="171450" indent="-171450">
                        <a:buFont typeface="Arial" panose="020B0604020202020204" pitchFamily="34" charset="0"/>
                        <a:buChar char="•"/>
                      </a:pPr>
                      <a:r>
                        <a:rPr lang="en-GB" sz="800" dirty="0" smtClean="0"/>
                        <a:t>Additional fat content</a:t>
                      </a:r>
                      <a:endParaRPr lang="en-GB" sz="800" dirty="0"/>
                    </a:p>
                  </a:txBody>
                  <a:tcPr marL="65314" marR="65314" marT="32657" marB="32657"/>
                </a:tc>
                <a:extLst>
                  <a:ext uri="{0D108BD9-81ED-4DB2-BD59-A6C34878D82A}">
                    <a16:rowId xmlns:a16="http://schemas.microsoft.com/office/drawing/2014/main" val="64102372"/>
                  </a:ext>
                </a:extLst>
              </a:tr>
              <a:tr h="424543">
                <a:tc>
                  <a:txBody>
                    <a:bodyPr/>
                    <a:lstStyle/>
                    <a:p>
                      <a:r>
                        <a:rPr lang="en-GB" sz="800" b="1" dirty="0" smtClean="0"/>
                        <a:t>Toasting</a:t>
                      </a:r>
                      <a:r>
                        <a:rPr lang="en-GB" sz="800" dirty="0" smtClean="0"/>
                        <a:t> – Dry heat is applied to food </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Bread</a:t>
                      </a:r>
                    </a:p>
                    <a:p>
                      <a:pPr marL="171450" indent="-171450">
                        <a:buFont typeface="Arial" panose="020B0604020202020204" pitchFamily="34" charset="0"/>
                        <a:buChar char="•"/>
                      </a:pPr>
                      <a:r>
                        <a:rPr lang="en-GB" sz="800" dirty="0" smtClean="0"/>
                        <a:t>Nuts</a:t>
                      </a:r>
                    </a:p>
                    <a:p>
                      <a:pPr marL="171450" indent="-171450">
                        <a:buFont typeface="Arial" panose="020B0604020202020204" pitchFamily="34" charset="0"/>
                        <a:buChar char="•"/>
                      </a:pPr>
                      <a:r>
                        <a:rPr lang="en-GB" sz="800" dirty="0" smtClean="0"/>
                        <a:t>Seeds</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Lowers the Glycaemic Index</a:t>
                      </a:r>
                    </a:p>
                    <a:p>
                      <a:pPr marL="171450" indent="-171450">
                        <a:buFont typeface="Arial" panose="020B0604020202020204" pitchFamily="34" charset="0"/>
                        <a:buChar char="•"/>
                      </a:pPr>
                      <a:r>
                        <a:rPr lang="en-GB" sz="800" dirty="0" smtClean="0"/>
                        <a:t>Adds Flavour</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Food can burn quickly</a:t>
                      </a:r>
                      <a:endParaRPr lang="en-GB" sz="800" dirty="0"/>
                    </a:p>
                  </a:txBody>
                  <a:tcPr marL="65314" marR="65314" marT="32657" marB="32657"/>
                </a:tc>
                <a:extLst>
                  <a:ext uri="{0D108BD9-81ED-4DB2-BD59-A6C34878D82A}">
                    <a16:rowId xmlns:a16="http://schemas.microsoft.com/office/drawing/2014/main" val="694776990"/>
                  </a:ext>
                </a:extLst>
              </a:tr>
              <a:tr h="424543">
                <a:tc>
                  <a:txBody>
                    <a:bodyPr/>
                    <a:lstStyle/>
                    <a:p>
                      <a:r>
                        <a:rPr lang="en-GB" sz="800" b="1" dirty="0" smtClean="0"/>
                        <a:t>Grilling </a:t>
                      </a:r>
                      <a:r>
                        <a:rPr lang="en-GB" sz="800" dirty="0" smtClean="0"/>
                        <a:t>– Dry heat is applied by a hot grill</a:t>
                      </a:r>
                      <a:r>
                        <a:rPr lang="en-GB" sz="800" baseline="0" dirty="0" smtClean="0"/>
                        <a:t> either above or below</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Sausage</a:t>
                      </a:r>
                    </a:p>
                    <a:p>
                      <a:pPr marL="171450" indent="-171450">
                        <a:buFont typeface="Arial" panose="020B0604020202020204" pitchFamily="34" charset="0"/>
                        <a:buChar char="•"/>
                      </a:pPr>
                      <a:r>
                        <a:rPr lang="en-GB" sz="800" dirty="0" smtClean="0"/>
                        <a:t>Bacon</a:t>
                      </a:r>
                    </a:p>
                    <a:p>
                      <a:pPr marL="0" indent="0">
                        <a:buFont typeface="Arial" panose="020B0604020202020204" pitchFamily="34" charset="0"/>
                        <a:buNone/>
                      </a:pP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Healthier</a:t>
                      </a:r>
                      <a:r>
                        <a:rPr lang="en-GB" sz="800" baseline="0" dirty="0" smtClean="0"/>
                        <a:t> as fat drains from meat</a:t>
                      </a:r>
                    </a:p>
                    <a:p>
                      <a:pPr marL="171450" indent="-171450">
                        <a:buFont typeface="Arial" panose="020B0604020202020204" pitchFamily="34" charset="0"/>
                        <a:buChar char="•"/>
                      </a:pPr>
                      <a:r>
                        <a:rPr lang="en-GB" sz="800" baseline="0" dirty="0" smtClean="0"/>
                        <a:t>Quick</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Food can burn quickly</a:t>
                      </a:r>
                      <a:endParaRPr lang="en-GB" sz="800" dirty="0"/>
                    </a:p>
                  </a:txBody>
                  <a:tcPr marL="65314" marR="65314" marT="32657" marB="32657"/>
                </a:tc>
                <a:extLst>
                  <a:ext uri="{0D108BD9-81ED-4DB2-BD59-A6C34878D82A}">
                    <a16:rowId xmlns:a16="http://schemas.microsoft.com/office/drawing/2014/main" val="3305892063"/>
                  </a:ext>
                </a:extLst>
              </a:tr>
              <a:tr h="326571">
                <a:tc>
                  <a:txBody>
                    <a:bodyPr/>
                    <a:lstStyle/>
                    <a:p>
                      <a:pPr algn="ctr"/>
                      <a:r>
                        <a:rPr lang="en-GB" sz="900" dirty="0" smtClean="0"/>
                        <a:t>Dry Heat Methods</a:t>
                      </a:r>
                      <a:r>
                        <a:rPr lang="en-GB" sz="900" baseline="0" dirty="0" smtClean="0"/>
                        <a:t> of cooking</a:t>
                      </a:r>
                      <a:endParaRPr lang="en-GB" sz="900" dirty="0"/>
                    </a:p>
                  </a:txBody>
                  <a:tcPr marL="65314" marR="65314" marT="32657" marB="32657" anchor="ctr">
                    <a:solidFill>
                      <a:schemeClr val="accent4">
                        <a:lumMod val="40000"/>
                        <a:lumOff val="60000"/>
                      </a:schemeClr>
                    </a:solidFill>
                  </a:tcPr>
                </a:tc>
                <a:tc>
                  <a:txBody>
                    <a:bodyPr/>
                    <a:lstStyle/>
                    <a:p>
                      <a:pPr algn="ctr"/>
                      <a:r>
                        <a:rPr lang="en-GB" sz="900" dirty="0" smtClean="0"/>
                        <a:t>Examples</a:t>
                      </a:r>
                      <a:endParaRPr lang="en-GB" sz="900" dirty="0"/>
                    </a:p>
                  </a:txBody>
                  <a:tcPr marL="65314" marR="65314" marT="32657" marB="32657" anchor="ctr">
                    <a:solidFill>
                      <a:schemeClr val="accent4">
                        <a:lumMod val="40000"/>
                        <a:lumOff val="60000"/>
                      </a:schemeClr>
                    </a:solidFill>
                  </a:tcPr>
                </a:tc>
                <a:tc>
                  <a:txBody>
                    <a:bodyPr/>
                    <a:lstStyle/>
                    <a:p>
                      <a:pPr algn="ctr"/>
                      <a:r>
                        <a:rPr lang="en-GB" sz="900" dirty="0" smtClean="0"/>
                        <a:t>Advantages</a:t>
                      </a:r>
                      <a:endParaRPr lang="en-GB" sz="900" dirty="0"/>
                    </a:p>
                  </a:txBody>
                  <a:tcPr marL="65314" marR="65314" marT="32657" marB="32657" anchor="ctr">
                    <a:solidFill>
                      <a:schemeClr val="accent4">
                        <a:lumMod val="40000"/>
                        <a:lumOff val="60000"/>
                      </a:schemeClr>
                    </a:solidFill>
                  </a:tcPr>
                </a:tc>
                <a:tc>
                  <a:txBody>
                    <a:bodyPr/>
                    <a:lstStyle/>
                    <a:p>
                      <a:pPr algn="ctr"/>
                      <a:r>
                        <a:rPr lang="en-GB" sz="900" dirty="0" smtClean="0"/>
                        <a:t>Disadvantages</a:t>
                      </a:r>
                      <a:endParaRPr lang="en-GB" sz="900" dirty="0"/>
                    </a:p>
                  </a:txBody>
                  <a:tcPr marL="65314" marR="65314" marT="32657" marB="32657" anchor="ctr">
                    <a:solidFill>
                      <a:schemeClr val="accent4">
                        <a:lumMod val="40000"/>
                        <a:lumOff val="60000"/>
                      </a:schemeClr>
                    </a:solidFill>
                  </a:tcPr>
                </a:tc>
                <a:extLst>
                  <a:ext uri="{0D108BD9-81ED-4DB2-BD59-A6C34878D82A}">
                    <a16:rowId xmlns:a16="http://schemas.microsoft.com/office/drawing/2014/main" val="3616070412"/>
                  </a:ext>
                </a:extLst>
              </a:tr>
              <a:tr h="544286">
                <a:tc>
                  <a:txBody>
                    <a:bodyPr/>
                    <a:lstStyle/>
                    <a:p>
                      <a:r>
                        <a:rPr lang="en-GB" sz="800" b="1" dirty="0" smtClean="0"/>
                        <a:t>Shallow Frying</a:t>
                      </a:r>
                      <a:r>
                        <a:rPr lang="en-GB" sz="800" b="1" baseline="0" dirty="0" smtClean="0"/>
                        <a:t> </a:t>
                      </a:r>
                      <a:r>
                        <a:rPr lang="en-GB" sz="800" baseline="0" dirty="0" smtClean="0"/>
                        <a:t>– small pieces of food are cooked in hot shallow oil</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Meat</a:t>
                      </a:r>
                    </a:p>
                    <a:p>
                      <a:pPr marL="171450" indent="-171450">
                        <a:buFont typeface="Arial" panose="020B0604020202020204" pitchFamily="34" charset="0"/>
                        <a:buChar char="•"/>
                      </a:pPr>
                      <a:r>
                        <a:rPr lang="en-GB" sz="800" dirty="0" smtClean="0"/>
                        <a:t>Vegetables</a:t>
                      </a:r>
                    </a:p>
                  </a:txBody>
                  <a:tcPr marL="65314" marR="65314" marT="32657" marB="32657"/>
                </a:tc>
                <a:tc>
                  <a:txBody>
                    <a:bodyPr/>
                    <a:lstStyle/>
                    <a:p>
                      <a:pPr marL="171450" indent="-171450">
                        <a:buFont typeface="Arial" panose="020B0604020202020204" pitchFamily="34" charset="0"/>
                        <a:buChar char="•"/>
                      </a:pPr>
                      <a:r>
                        <a:rPr lang="en-GB" sz="800" dirty="0" smtClean="0"/>
                        <a:t>Quick method of cooking</a:t>
                      </a:r>
                    </a:p>
                  </a:txBody>
                  <a:tcPr marL="65314" marR="65314" marT="32657" marB="32657"/>
                </a:tc>
                <a:tc>
                  <a:txBody>
                    <a:bodyPr/>
                    <a:lstStyle/>
                    <a:p>
                      <a:pPr marL="171450" indent="-171450">
                        <a:buFont typeface="Arial" panose="020B0604020202020204" pitchFamily="34" charset="0"/>
                        <a:buChar char="•"/>
                      </a:pPr>
                      <a:r>
                        <a:rPr lang="en-GB" sz="800" dirty="0" smtClean="0"/>
                        <a:t>Additional fat content</a:t>
                      </a:r>
                    </a:p>
                    <a:p>
                      <a:pPr marL="171450" indent="-171450">
                        <a:buFont typeface="Arial" panose="020B0604020202020204" pitchFamily="34" charset="0"/>
                        <a:buChar char="•"/>
                      </a:pPr>
                      <a:r>
                        <a:rPr lang="en-GB" sz="800" dirty="0" smtClean="0"/>
                        <a:t>Health and Safety issues</a:t>
                      </a:r>
                      <a:endParaRPr lang="en-GB" sz="800" dirty="0"/>
                    </a:p>
                  </a:txBody>
                  <a:tcPr marL="65314" marR="65314" marT="32657" marB="32657"/>
                </a:tc>
                <a:extLst>
                  <a:ext uri="{0D108BD9-81ED-4DB2-BD59-A6C34878D82A}">
                    <a16:rowId xmlns:a16="http://schemas.microsoft.com/office/drawing/2014/main" val="3870944751"/>
                  </a:ext>
                </a:extLst>
              </a:tr>
              <a:tr h="544286">
                <a:tc>
                  <a:txBody>
                    <a:bodyPr/>
                    <a:lstStyle/>
                    <a:p>
                      <a:r>
                        <a:rPr lang="en-GB" sz="800" b="1" dirty="0" smtClean="0"/>
                        <a:t>Deep Frying – </a:t>
                      </a:r>
                      <a:r>
                        <a:rPr lang="en-GB" sz="800" b="0" dirty="0" smtClean="0"/>
                        <a:t>Foods are submerged</a:t>
                      </a:r>
                      <a:r>
                        <a:rPr lang="en-GB" sz="800" b="0" baseline="0" dirty="0" smtClean="0"/>
                        <a:t> in hot fat / oi</a:t>
                      </a:r>
                      <a:endParaRPr lang="en-GB" sz="800" b="1" dirty="0"/>
                    </a:p>
                  </a:txBody>
                  <a:tcPr marL="65314" marR="65314" marT="32657" marB="32657"/>
                </a:tc>
                <a:tc>
                  <a:txBody>
                    <a:bodyPr/>
                    <a:lstStyle/>
                    <a:p>
                      <a:pPr marL="171450" indent="-171450">
                        <a:buFont typeface="Arial" panose="020B0604020202020204" pitchFamily="34" charset="0"/>
                        <a:buChar char="•"/>
                      </a:pPr>
                      <a:r>
                        <a:rPr lang="en-GB" sz="800" dirty="0" smtClean="0"/>
                        <a:t>Chips</a:t>
                      </a:r>
                    </a:p>
                    <a:p>
                      <a:pPr marL="171450" indent="-171450">
                        <a:buFont typeface="Arial" panose="020B0604020202020204" pitchFamily="34" charset="0"/>
                        <a:buChar char="•"/>
                      </a:pPr>
                      <a:r>
                        <a:rPr lang="en-GB" sz="800" dirty="0" smtClean="0"/>
                        <a:t>Chicken</a:t>
                      </a:r>
                    </a:p>
                    <a:p>
                      <a:pPr marL="171450" indent="-171450">
                        <a:buFont typeface="Arial" panose="020B0604020202020204" pitchFamily="34" charset="0"/>
                        <a:buChar char="•"/>
                      </a:pPr>
                      <a:r>
                        <a:rPr lang="en-GB" sz="800" dirty="0" smtClean="0"/>
                        <a:t>Fish</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Quick</a:t>
                      </a:r>
                    </a:p>
                    <a:p>
                      <a:pPr marL="171450" indent="-171450">
                        <a:buFont typeface="Arial" panose="020B0604020202020204" pitchFamily="34" charset="0"/>
                        <a:buChar char="•"/>
                      </a:pPr>
                      <a:r>
                        <a:rPr lang="en-GB" sz="800" dirty="0" smtClean="0"/>
                        <a:t>Golden,</a:t>
                      </a:r>
                      <a:r>
                        <a:rPr lang="en-GB" sz="800" baseline="0" dirty="0" smtClean="0"/>
                        <a:t> crunchy texture</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Additional fat content</a:t>
                      </a:r>
                    </a:p>
                    <a:p>
                      <a:pPr marL="171450" indent="-171450">
                        <a:buFont typeface="Arial" panose="020B0604020202020204" pitchFamily="34" charset="0"/>
                        <a:buChar char="•"/>
                      </a:pPr>
                      <a:r>
                        <a:rPr lang="en-GB" sz="800" dirty="0" smtClean="0"/>
                        <a:t>Health and Safety issues</a:t>
                      </a:r>
                    </a:p>
                  </a:txBody>
                  <a:tcPr marL="65314" marR="65314" marT="32657" marB="32657"/>
                </a:tc>
                <a:extLst>
                  <a:ext uri="{0D108BD9-81ED-4DB2-BD59-A6C34878D82A}">
                    <a16:rowId xmlns:a16="http://schemas.microsoft.com/office/drawing/2014/main" val="794559360"/>
                  </a:ext>
                </a:extLst>
              </a:tr>
              <a:tr h="326571">
                <a:tc>
                  <a:txBody>
                    <a:bodyPr/>
                    <a:lstStyle/>
                    <a:p>
                      <a:pPr algn="ctr"/>
                      <a:r>
                        <a:rPr lang="en-GB" sz="900" dirty="0" smtClean="0"/>
                        <a:t>Moist</a:t>
                      </a:r>
                      <a:r>
                        <a:rPr lang="en-GB" sz="900" baseline="0" dirty="0" smtClean="0"/>
                        <a:t> Heat</a:t>
                      </a:r>
                      <a:r>
                        <a:rPr lang="en-GB" sz="900" dirty="0" smtClean="0"/>
                        <a:t> Methods</a:t>
                      </a:r>
                      <a:r>
                        <a:rPr lang="en-GB" sz="900" baseline="0" dirty="0" smtClean="0"/>
                        <a:t> of cooking</a:t>
                      </a:r>
                      <a:endParaRPr lang="en-GB" sz="900" dirty="0"/>
                    </a:p>
                  </a:txBody>
                  <a:tcPr marL="65314" marR="65314" marT="32657" marB="32657" anchor="ctr">
                    <a:solidFill>
                      <a:schemeClr val="accent4">
                        <a:lumMod val="40000"/>
                        <a:lumOff val="60000"/>
                      </a:schemeClr>
                    </a:solidFill>
                  </a:tcPr>
                </a:tc>
                <a:tc>
                  <a:txBody>
                    <a:bodyPr/>
                    <a:lstStyle/>
                    <a:p>
                      <a:pPr algn="ctr"/>
                      <a:r>
                        <a:rPr lang="en-GB" sz="900" dirty="0" smtClean="0"/>
                        <a:t>Examples</a:t>
                      </a:r>
                      <a:endParaRPr lang="en-GB" sz="900" dirty="0"/>
                    </a:p>
                  </a:txBody>
                  <a:tcPr marL="65314" marR="65314" marT="32657" marB="32657" anchor="ctr">
                    <a:solidFill>
                      <a:schemeClr val="accent4">
                        <a:lumMod val="40000"/>
                        <a:lumOff val="60000"/>
                      </a:schemeClr>
                    </a:solidFill>
                  </a:tcPr>
                </a:tc>
                <a:tc>
                  <a:txBody>
                    <a:bodyPr/>
                    <a:lstStyle/>
                    <a:p>
                      <a:pPr algn="ctr"/>
                      <a:r>
                        <a:rPr lang="en-GB" sz="900" dirty="0" smtClean="0"/>
                        <a:t>Advantages</a:t>
                      </a:r>
                      <a:endParaRPr lang="en-GB" sz="900" dirty="0"/>
                    </a:p>
                  </a:txBody>
                  <a:tcPr marL="65314" marR="65314" marT="32657" marB="32657" anchor="ctr">
                    <a:solidFill>
                      <a:schemeClr val="accent4">
                        <a:lumMod val="40000"/>
                        <a:lumOff val="60000"/>
                      </a:schemeClr>
                    </a:solidFill>
                  </a:tcPr>
                </a:tc>
                <a:tc>
                  <a:txBody>
                    <a:bodyPr/>
                    <a:lstStyle/>
                    <a:p>
                      <a:pPr algn="ctr"/>
                      <a:r>
                        <a:rPr lang="en-GB" sz="900" dirty="0" smtClean="0"/>
                        <a:t>Disadvantages</a:t>
                      </a:r>
                      <a:endParaRPr lang="en-GB" sz="900" dirty="0"/>
                    </a:p>
                  </a:txBody>
                  <a:tcPr marL="65314" marR="65314" marT="32657" marB="32657" anchor="ctr">
                    <a:solidFill>
                      <a:schemeClr val="accent4">
                        <a:lumMod val="40000"/>
                        <a:lumOff val="60000"/>
                      </a:schemeClr>
                    </a:solidFill>
                  </a:tcPr>
                </a:tc>
                <a:extLst>
                  <a:ext uri="{0D108BD9-81ED-4DB2-BD59-A6C34878D82A}">
                    <a16:rowId xmlns:a16="http://schemas.microsoft.com/office/drawing/2014/main" val="256796092"/>
                  </a:ext>
                </a:extLst>
              </a:tr>
              <a:tr h="424543">
                <a:tc>
                  <a:txBody>
                    <a:bodyPr/>
                    <a:lstStyle/>
                    <a:p>
                      <a:r>
                        <a:rPr lang="en-GB" sz="800" b="1" dirty="0" smtClean="0"/>
                        <a:t>Boiling</a:t>
                      </a:r>
                      <a:r>
                        <a:rPr lang="en-GB" sz="800" b="0" dirty="0" smtClean="0"/>
                        <a:t> – starchy food is cooking in boiling water</a:t>
                      </a:r>
                      <a:endParaRPr lang="en-GB" sz="800" b="1" dirty="0"/>
                    </a:p>
                  </a:txBody>
                  <a:tcPr marL="65314" marR="65314" marT="32657" marB="32657"/>
                </a:tc>
                <a:tc>
                  <a:txBody>
                    <a:bodyPr/>
                    <a:lstStyle/>
                    <a:p>
                      <a:pPr marL="171450" indent="-171450">
                        <a:buFont typeface="Arial" panose="020B0604020202020204" pitchFamily="34" charset="0"/>
                        <a:buChar char="•"/>
                      </a:pPr>
                      <a:r>
                        <a:rPr lang="en-GB" sz="800" dirty="0" smtClean="0"/>
                        <a:t>Potatoes</a:t>
                      </a:r>
                    </a:p>
                    <a:p>
                      <a:pPr marL="171450" indent="-171450">
                        <a:buFont typeface="Arial" panose="020B0604020202020204" pitchFamily="34" charset="0"/>
                        <a:buChar char="•"/>
                      </a:pPr>
                      <a:r>
                        <a:rPr lang="en-GB" sz="800" dirty="0" smtClean="0"/>
                        <a:t>Pasta</a:t>
                      </a:r>
                    </a:p>
                    <a:p>
                      <a:pPr marL="171450" indent="-171450">
                        <a:buFont typeface="Arial" panose="020B0604020202020204" pitchFamily="34" charset="0"/>
                        <a:buChar char="•"/>
                      </a:pPr>
                      <a:r>
                        <a:rPr lang="en-GB" sz="800" dirty="0" smtClean="0"/>
                        <a:t>rice</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Quick</a:t>
                      </a:r>
                    </a:p>
                    <a:p>
                      <a:pPr marL="171450" indent="-171450">
                        <a:buFont typeface="Arial" panose="020B0604020202020204" pitchFamily="34" charset="0"/>
                        <a:buChar char="•"/>
                      </a:pPr>
                      <a:r>
                        <a:rPr lang="en-GB" sz="800" dirty="0" smtClean="0"/>
                        <a:t>No added fat</a:t>
                      </a:r>
                    </a:p>
                    <a:p>
                      <a:pPr marL="171450" indent="-171450">
                        <a:buFont typeface="Arial" panose="020B0604020202020204" pitchFamily="34" charset="0"/>
                        <a:buChar char="•"/>
                      </a:pPr>
                      <a:r>
                        <a:rPr lang="en-GB" sz="800" dirty="0" smtClean="0"/>
                        <a:t>Softens</a:t>
                      </a:r>
                      <a:r>
                        <a:rPr lang="en-GB" sz="800" baseline="0" dirty="0" smtClean="0"/>
                        <a:t> food</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Water soluble vitamin loss</a:t>
                      </a:r>
                    </a:p>
                    <a:p>
                      <a:pPr marL="171450" indent="-171450">
                        <a:buFont typeface="Arial" panose="020B0604020202020204" pitchFamily="34" charset="0"/>
                        <a:buChar char="•"/>
                      </a:pPr>
                      <a:endParaRPr lang="en-GB" sz="800" dirty="0"/>
                    </a:p>
                  </a:txBody>
                  <a:tcPr marL="65314" marR="65314" marT="32657" marB="32657"/>
                </a:tc>
                <a:extLst>
                  <a:ext uri="{0D108BD9-81ED-4DB2-BD59-A6C34878D82A}">
                    <a16:rowId xmlns:a16="http://schemas.microsoft.com/office/drawing/2014/main" val="1502551887"/>
                  </a:ext>
                </a:extLst>
              </a:tr>
              <a:tr h="544286">
                <a:tc>
                  <a:txBody>
                    <a:bodyPr/>
                    <a:lstStyle/>
                    <a:p>
                      <a:r>
                        <a:rPr lang="en-GB" sz="800" b="1" dirty="0" smtClean="0"/>
                        <a:t>Steaming</a:t>
                      </a:r>
                      <a:r>
                        <a:rPr lang="en-GB" sz="800" b="0" dirty="0" smtClean="0"/>
                        <a:t> – food</a:t>
                      </a:r>
                      <a:r>
                        <a:rPr lang="en-GB" sz="800" b="0" baseline="0" dirty="0" smtClean="0"/>
                        <a:t> is cooked in the steam of boiling water</a:t>
                      </a:r>
                      <a:endParaRPr lang="en-GB" sz="800" b="1" dirty="0"/>
                    </a:p>
                  </a:txBody>
                  <a:tcPr marL="65314" marR="65314" marT="32657" marB="32657"/>
                </a:tc>
                <a:tc>
                  <a:txBody>
                    <a:bodyPr/>
                    <a:lstStyle/>
                    <a:p>
                      <a:pPr marL="171450" indent="-171450">
                        <a:buFont typeface="Arial" panose="020B0604020202020204" pitchFamily="34" charset="0"/>
                        <a:buChar char="•"/>
                      </a:pPr>
                      <a:r>
                        <a:rPr lang="en-GB" sz="800" dirty="0" smtClean="0"/>
                        <a:t>Fish</a:t>
                      </a:r>
                    </a:p>
                    <a:p>
                      <a:pPr marL="171450" indent="-171450">
                        <a:buFont typeface="Arial" panose="020B0604020202020204" pitchFamily="34" charset="0"/>
                        <a:buChar char="•"/>
                      </a:pPr>
                      <a:r>
                        <a:rPr lang="en-GB" sz="800" dirty="0" smtClean="0"/>
                        <a:t>Vegetables</a:t>
                      </a:r>
                    </a:p>
                  </a:txBody>
                  <a:tcPr marL="65314" marR="65314" marT="32657" marB="32657"/>
                </a:tc>
                <a:tc>
                  <a:txBody>
                    <a:bodyPr/>
                    <a:lstStyle/>
                    <a:p>
                      <a:pPr marL="171450" indent="-171450">
                        <a:buFont typeface="Arial" panose="020B0604020202020204" pitchFamily="34" charset="0"/>
                        <a:buChar char="•"/>
                      </a:pPr>
                      <a:r>
                        <a:rPr lang="en-GB" sz="800" dirty="0" smtClean="0"/>
                        <a:t>Water soluble vitamins are not lost</a:t>
                      </a:r>
                    </a:p>
                    <a:p>
                      <a:pPr marL="171450" indent="-171450">
                        <a:buFont typeface="Arial" panose="020B0604020202020204" pitchFamily="34" charset="0"/>
                        <a:buChar char="•"/>
                      </a:pPr>
                      <a:r>
                        <a:rPr lang="en-GB" sz="800" dirty="0" smtClean="0"/>
                        <a:t>Healthier</a:t>
                      </a:r>
                    </a:p>
                    <a:p>
                      <a:pPr marL="171450" indent="-171450">
                        <a:buFont typeface="Arial" panose="020B0604020202020204" pitchFamily="34" charset="0"/>
                        <a:buChar char="•"/>
                      </a:pPr>
                      <a:r>
                        <a:rPr lang="en-GB" sz="800" dirty="0" smtClean="0"/>
                        <a:t>Food is easy</a:t>
                      </a:r>
                      <a:r>
                        <a:rPr lang="en-GB" sz="800" baseline="0" dirty="0" smtClean="0"/>
                        <a:t> to digest</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Can take a long time</a:t>
                      </a:r>
                    </a:p>
                    <a:p>
                      <a:pPr marL="171450" indent="-171450">
                        <a:buFont typeface="Arial" panose="020B0604020202020204" pitchFamily="34" charset="0"/>
                        <a:buChar char="•"/>
                      </a:pPr>
                      <a:r>
                        <a:rPr lang="en-GB" sz="800" dirty="0" smtClean="0"/>
                        <a:t>Causes</a:t>
                      </a:r>
                      <a:r>
                        <a:rPr lang="en-GB" sz="800" baseline="0" dirty="0" smtClean="0"/>
                        <a:t> condensation </a:t>
                      </a:r>
                      <a:endParaRPr lang="en-GB" sz="800" dirty="0"/>
                    </a:p>
                  </a:txBody>
                  <a:tcPr marL="65314" marR="65314" marT="32657" marB="32657"/>
                </a:tc>
                <a:extLst>
                  <a:ext uri="{0D108BD9-81ED-4DB2-BD59-A6C34878D82A}">
                    <a16:rowId xmlns:a16="http://schemas.microsoft.com/office/drawing/2014/main" val="630434000"/>
                  </a:ext>
                </a:extLst>
              </a:tr>
              <a:tr h="664029">
                <a:tc>
                  <a:txBody>
                    <a:bodyPr/>
                    <a:lstStyle/>
                    <a:p>
                      <a:r>
                        <a:rPr lang="en-GB" sz="800" b="1" dirty="0" smtClean="0"/>
                        <a:t>Poaching</a:t>
                      </a:r>
                      <a:r>
                        <a:rPr lang="en-GB" sz="800" b="0" dirty="0" smtClean="0"/>
                        <a:t> – Food is cooked in a small amount of simmering liquid</a:t>
                      </a:r>
                      <a:endParaRPr lang="en-GB" sz="800" b="1" dirty="0"/>
                    </a:p>
                  </a:txBody>
                  <a:tcPr marL="65314" marR="65314" marT="32657" marB="32657"/>
                </a:tc>
                <a:tc>
                  <a:txBody>
                    <a:bodyPr/>
                    <a:lstStyle/>
                    <a:p>
                      <a:pPr marL="171450" indent="-171450">
                        <a:buFont typeface="Arial" panose="020B0604020202020204" pitchFamily="34" charset="0"/>
                        <a:buChar char="•"/>
                      </a:pPr>
                      <a:r>
                        <a:rPr lang="en-GB" sz="800" dirty="0" smtClean="0"/>
                        <a:t>Meat</a:t>
                      </a:r>
                    </a:p>
                    <a:p>
                      <a:pPr marL="171450" indent="-171450">
                        <a:buFont typeface="Arial" panose="020B0604020202020204" pitchFamily="34" charset="0"/>
                        <a:buChar char="•"/>
                      </a:pPr>
                      <a:r>
                        <a:rPr lang="en-GB" sz="800" dirty="0" smtClean="0"/>
                        <a:t>Fish</a:t>
                      </a:r>
                    </a:p>
                    <a:p>
                      <a:pPr marL="171450" indent="-171450">
                        <a:buFont typeface="Arial" panose="020B0604020202020204" pitchFamily="34" charset="0"/>
                        <a:buChar char="•"/>
                      </a:pPr>
                      <a:r>
                        <a:rPr lang="en-GB" sz="800" dirty="0" smtClean="0"/>
                        <a:t>Eggs</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Healthy </a:t>
                      </a:r>
                    </a:p>
                    <a:p>
                      <a:pPr marL="171450" indent="-171450">
                        <a:buFont typeface="Arial" panose="020B0604020202020204" pitchFamily="34" charset="0"/>
                        <a:buChar char="•"/>
                      </a:pPr>
                      <a:r>
                        <a:rPr lang="en-GB" sz="800" dirty="0" smtClean="0"/>
                        <a:t>Quick</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Loss of water</a:t>
                      </a:r>
                      <a:r>
                        <a:rPr lang="en-GB" sz="800" baseline="0" dirty="0" smtClean="0"/>
                        <a:t> soluble vitamins</a:t>
                      </a:r>
                    </a:p>
                    <a:p>
                      <a:pPr marL="171450" indent="-171450">
                        <a:buFont typeface="Arial" panose="020B0604020202020204" pitchFamily="34" charset="0"/>
                        <a:buChar char="•"/>
                      </a:pPr>
                      <a:r>
                        <a:rPr lang="en-GB" sz="800" baseline="0" dirty="0" smtClean="0"/>
                        <a:t>Food can break apart</a:t>
                      </a:r>
                    </a:p>
                    <a:p>
                      <a:pPr marL="171450" indent="-171450">
                        <a:buFont typeface="Arial" panose="020B0604020202020204" pitchFamily="34" charset="0"/>
                        <a:buChar char="•"/>
                      </a:pPr>
                      <a:r>
                        <a:rPr lang="en-GB" sz="800" baseline="0" dirty="0" smtClean="0"/>
                        <a:t>Bland taste</a:t>
                      </a:r>
                      <a:endParaRPr lang="en-GB" sz="800" dirty="0"/>
                    </a:p>
                  </a:txBody>
                  <a:tcPr marL="65314" marR="65314" marT="32657" marB="32657"/>
                </a:tc>
                <a:extLst>
                  <a:ext uri="{0D108BD9-81ED-4DB2-BD59-A6C34878D82A}">
                    <a16:rowId xmlns:a16="http://schemas.microsoft.com/office/drawing/2014/main" val="1702416441"/>
                  </a:ext>
                </a:extLst>
              </a:tr>
              <a:tr h="664029">
                <a:tc>
                  <a:txBody>
                    <a:bodyPr/>
                    <a:lstStyle/>
                    <a:p>
                      <a:r>
                        <a:rPr lang="en-GB" sz="800" b="1" dirty="0" smtClean="0"/>
                        <a:t>Stewing</a:t>
                      </a:r>
                      <a:r>
                        <a:rPr lang="en-GB" sz="800" b="0" dirty="0" smtClean="0"/>
                        <a:t> – Food is submerged in liquid and cooked</a:t>
                      </a:r>
                      <a:r>
                        <a:rPr lang="en-GB" sz="800" b="0" baseline="0" dirty="0" smtClean="0"/>
                        <a:t> slowly to develop flavours and tenderise meats</a:t>
                      </a:r>
                      <a:endParaRPr lang="en-GB" sz="800" b="1" dirty="0"/>
                    </a:p>
                  </a:txBody>
                  <a:tcPr marL="65314" marR="65314" marT="32657" marB="32657"/>
                </a:tc>
                <a:tc>
                  <a:txBody>
                    <a:bodyPr/>
                    <a:lstStyle/>
                    <a:p>
                      <a:pPr marL="171450" indent="-171450">
                        <a:buFont typeface="Arial" panose="020B0604020202020204" pitchFamily="34" charset="0"/>
                        <a:buChar char="•"/>
                      </a:pPr>
                      <a:r>
                        <a:rPr lang="en-GB" sz="800" dirty="0" smtClean="0"/>
                        <a:t>Meat</a:t>
                      </a:r>
                    </a:p>
                    <a:p>
                      <a:pPr marL="171450" indent="-171450">
                        <a:buFont typeface="Arial" panose="020B0604020202020204" pitchFamily="34" charset="0"/>
                        <a:buChar char="•"/>
                      </a:pPr>
                      <a:r>
                        <a:rPr lang="en-GB" sz="800" dirty="0" smtClean="0"/>
                        <a:t>Fish</a:t>
                      </a:r>
                    </a:p>
                    <a:p>
                      <a:pPr marL="171450" indent="-171450">
                        <a:buFont typeface="Arial" panose="020B0604020202020204" pitchFamily="34" charset="0"/>
                        <a:buChar char="•"/>
                      </a:pPr>
                      <a:r>
                        <a:rPr lang="en-GB" sz="800" dirty="0" smtClean="0"/>
                        <a:t>Beans</a:t>
                      </a:r>
                    </a:p>
                    <a:p>
                      <a:pPr marL="171450" indent="-171450">
                        <a:buFont typeface="Arial" panose="020B0604020202020204" pitchFamily="34" charset="0"/>
                        <a:buChar char="•"/>
                      </a:pPr>
                      <a:r>
                        <a:rPr lang="en-GB" sz="800" dirty="0" smtClean="0"/>
                        <a:t>lentils</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Meat is tenderised</a:t>
                      </a:r>
                    </a:p>
                    <a:p>
                      <a:pPr marL="171450" indent="-171450">
                        <a:buFont typeface="Arial" panose="020B0604020202020204" pitchFamily="34" charset="0"/>
                        <a:buChar char="•"/>
                      </a:pPr>
                      <a:r>
                        <a:rPr lang="en-GB" sz="800" dirty="0" smtClean="0"/>
                        <a:t>Good</a:t>
                      </a:r>
                      <a:r>
                        <a:rPr lang="en-GB" sz="800" baseline="0" dirty="0" smtClean="0"/>
                        <a:t> developed flavour</a:t>
                      </a:r>
                    </a:p>
                    <a:p>
                      <a:pPr marL="171450" indent="-171450">
                        <a:buFont typeface="Arial" panose="020B0604020202020204" pitchFamily="34" charset="0"/>
                        <a:buChar char="•"/>
                      </a:pPr>
                      <a:r>
                        <a:rPr lang="en-GB" sz="800" baseline="0" dirty="0" smtClean="0"/>
                        <a:t>Water soluble vitamins are absorbed into the sauce / gravy</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Need to plan ahead</a:t>
                      </a:r>
                      <a:r>
                        <a:rPr lang="en-GB" sz="800" baseline="0" dirty="0" smtClean="0"/>
                        <a:t> as takes a long time (2-3 hours)</a:t>
                      </a:r>
                      <a:endParaRPr lang="en-GB" sz="800" dirty="0"/>
                    </a:p>
                  </a:txBody>
                  <a:tcPr marL="65314" marR="65314" marT="32657" marB="32657"/>
                </a:tc>
                <a:extLst>
                  <a:ext uri="{0D108BD9-81ED-4DB2-BD59-A6C34878D82A}">
                    <a16:rowId xmlns:a16="http://schemas.microsoft.com/office/drawing/2014/main" val="2988461795"/>
                  </a:ext>
                </a:extLst>
              </a:tr>
            </a:tbl>
          </a:graphicData>
        </a:graphic>
      </p:graphicFrame>
      <p:sp>
        <p:nvSpPr>
          <p:cNvPr id="14" name="TextBox 13"/>
          <p:cNvSpPr txBox="1"/>
          <p:nvPr/>
        </p:nvSpPr>
        <p:spPr>
          <a:xfrm>
            <a:off x="4690056" y="379902"/>
            <a:ext cx="4405301" cy="246221"/>
          </a:xfrm>
          <a:prstGeom prst="rect">
            <a:avLst/>
          </a:prstGeom>
          <a:solidFill>
            <a:srgbClr val="FF7C8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000" dirty="0"/>
              <a:t>Methods of Preservation:</a:t>
            </a:r>
          </a:p>
        </p:txBody>
      </p:sp>
      <p:graphicFrame>
        <p:nvGraphicFramePr>
          <p:cNvPr id="15" name="Table 14"/>
          <p:cNvGraphicFramePr>
            <a:graphicFrameLocks noGrp="1"/>
          </p:cNvGraphicFramePr>
          <p:nvPr>
            <p:extLst/>
          </p:nvPr>
        </p:nvGraphicFramePr>
        <p:xfrm>
          <a:off x="4690056" y="599741"/>
          <a:ext cx="4405301" cy="5625010"/>
        </p:xfrm>
        <a:graphic>
          <a:graphicData uri="http://schemas.openxmlformats.org/drawingml/2006/table">
            <a:tbl>
              <a:tblPr firstRow="1" bandRow="1">
                <a:tableStyleId>{5940675A-B579-460E-94D1-54222C63F5DA}</a:tableStyleId>
              </a:tblPr>
              <a:tblGrid>
                <a:gridCol w="1406364">
                  <a:extLst>
                    <a:ext uri="{9D8B030D-6E8A-4147-A177-3AD203B41FA5}">
                      <a16:colId xmlns:a16="http://schemas.microsoft.com/office/drawing/2014/main" val="2175450964"/>
                    </a:ext>
                  </a:extLst>
                </a:gridCol>
                <a:gridCol w="883435">
                  <a:extLst>
                    <a:ext uri="{9D8B030D-6E8A-4147-A177-3AD203B41FA5}">
                      <a16:colId xmlns:a16="http://schemas.microsoft.com/office/drawing/2014/main" val="1824194258"/>
                    </a:ext>
                  </a:extLst>
                </a:gridCol>
                <a:gridCol w="1122993">
                  <a:extLst>
                    <a:ext uri="{9D8B030D-6E8A-4147-A177-3AD203B41FA5}">
                      <a16:colId xmlns:a16="http://schemas.microsoft.com/office/drawing/2014/main" val="762426211"/>
                    </a:ext>
                  </a:extLst>
                </a:gridCol>
                <a:gridCol w="992509">
                  <a:extLst>
                    <a:ext uri="{9D8B030D-6E8A-4147-A177-3AD203B41FA5}">
                      <a16:colId xmlns:a16="http://schemas.microsoft.com/office/drawing/2014/main" val="1238895955"/>
                    </a:ext>
                  </a:extLst>
                </a:gridCol>
              </a:tblGrid>
              <a:tr h="264886">
                <a:tc>
                  <a:txBody>
                    <a:bodyPr/>
                    <a:lstStyle/>
                    <a:p>
                      <a:pPr algn="ctr"/>
                      <a:r>
                        <a:rPr lang="en-GB" sz="900" dirty="0" smtClean="0"/>
                        <a:t>Methods of Preservation</a:t>
                      </a:r>
                      <a:endParaRPr lang="en-GB" sz="900" dirty="0"/>
                    </a:p>
                  </a:txBody>
                  <a:tcPr marL="65314" marR="65314" marT="32657" marB="32657" anchor="ctr">
                    <a:solidFill>
                      <a:srgbClr val="FFCCFF"/>
                    </a:solidFill>
                  </a:tcPr>
                </a:tc>
                <a:tc>
                  <a:txBody>
                    <a:bodyPr/>
                    <a:lstStyle/>
                    <a:p>
                      <a:pPr algn="ctr"/>
                      <a:r>
                        <a:rPr lang="en-GB" sz="900" dirty="0" smtClean="0"/>
                        <a:t>Examples</a:t>
                      </a:r>
                      <a:endParaRPr lang="en-GB" sz="900" dirty="0"/>
                    </a:p>
                  </a:txBody>
                  <a:tcPr marL="65314" marR="65314" marT="32657" marB="32657" anchor="ctr">
                    <a:solidFill>
                      <a:srgbClr val="FFCCFF"/>
                    </a:solidFill>
                  </a:tcPr>
                </a:tc>
                <a:tc>
                  <a:txBody>
                    <a:bodyPr/>
                    <a:lstStyle/>
                    <a:p>
                      <a:pPr algn="ctr"/>
                      <a:r>
                        <a:rPr lang="en-GB" sz="900" dirty="0" smtClean="0"/>
                        <a:t>Advantages</a:t>
                      </a:r>
                      <a:endParaRPr lang="en-GB" sz="900" dirty="0"/>
                    </a:p>
                  </a:txBody>
                  <a:tcPr marL="65314" marR="65314" marT="32657" marB="32657" anchor="ctr">
                    <a:solidFill>
                      <a:srgbClr val="FFCCFF"/>
                    </a:solidFill>
                  </a:tcPr>
                </a:tc>
                <a:tc>
                  <a:txBody>
                    <a:bodyPr/>
                    <a:lstStyle/>
                    <a:p>
                      <a:pPr algn="ctr"/>
                      <a:r>
                        <a:rPr lang="en-GB" sz="900" dirty="0" smtClean="0"/>
                        <a:t>Disadvantages</a:t>
                      </a:r>
                      <a:endParaRPr lang="en-GB" sz="900" dirty="0"/>
                    </a:p>
                  </a:txBody>
                  <a:tcPr marL="65314" marR="65314" marT="32657" marB="32657" anchor="ctr">
                    <a:solidFill>
                      <a:srgbClr val="FFCCFF"/>
                    </a:solidFill>
                  </a:tcPr>
                </a:tc>
                <a:extLst>
                  <a:ext uri="{0D108BD9-81ED-4DB2-BD59-A6C34878D82A}">
                    <a16:rowId xmlns:a16="http://schemas.microsoft.com/office/drawing/2014/main" val="3022247417"/>
                  </a:ext>
                </a:extLst>
              </a:tr>
              <a:tr h="664029">
                <a:tc>
                  <a:txBody>
                    <a:bodyPr/>
                    <a:lstStyle/>
                    <a:p>
                      <a:pPr algn="l"/>
                      <a:r>
                        <a:rPr lang="en-GB" sz="800" b="1" dirty="0" smtClean="0"/>
                        <a:t>Heat </a:t>
                      </a:r>
                      <a:r>
                        <a:rPr lang="en-GB" sz="800" b="0" dirty="0" smtClean="0"/>
                        <a:t>– Heat kills</a:t>
                      </a:r>
                      <a:r>
                        <a:rPr lang="en-GB" sz="800" b="0" baseline="0" dirty="0" smtClean="0"/>
                        <a:t> most micro-organisms and it stops any enzyme activity</a:t>
                      </a:r>
                      <a:endParaRPr lang="en-GB" sz="800" b="1" dirty="0"/>
                    </a:p>
                  </a:txBody>
                  <a:tcPr marL="65314" marR="65314" marT="32657" marB="32657"/>
                </a:tc>
                <a:tc>
                  <a:txBody>
                    <a:bodyPr/>
                    <a:lstStyle/>
                    <a:p>
                      <a:pPr marL="171450" indent="-171450">
                        <a:buFont typeface="Arial" panose="020B0604020202020204" pitchFamily="34" charset="0"/>
                        <a:buChar char="•"/>
                      </a:pPr>
                      <a:r>
                        <a:rPr lang="en-GB" sz="800" dirty="0" smtClean="0"/>
                        <a:t>Pasteurisation of milk</a:t>
                      </a:r>
                    </a:p>
                    <a:p>
                      <a:pPr marL="171450" indent="-171450">
                        <a:buFont typeface="Arial" panose="020B0604020202020204" pitchFamily="34" charset="0"/>
                        <a:buChar char="•"/>
                      </a:pPr>
                      <a:r>
                        <a:rPr lang="en-GB" sz="800" dirty="0" smtClean="0"/>
                        <a:t>All</a:t>
                      </a:r>
                      <a:r>
                        <a:rPr lang="en-GB" sz="800" baseline="0" dirty="0" smtClean="0"/>
                        <a:t> cooked food</a:t>
                      </a:r>
                    </a:p>
                    <a:p>
                      <a:pPr marL="171450" indent="-171450">
                        <a:buFont typeface="Arial" panose="020B0604020202020204" pitchFamily="34" charset="0"/>
                        <a:buChar char="•"/>
                      </a:pPr>
                      <a:r>
                        <a:rPr lang="en-GB" sz="800" baseline="0" dirty="0" smtClean="0"/>
                        <a:t>Canned foods</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Makes the food safe to eat</a:t>
                      </a:r>
                    </a:p>
                    <a:p>
                      <a:pPr marL="171450" indent="-171450">
                        <a:buFont typeface="Arial" panose="020B0604020202020204" pitchFamily="34" charset="0"/>
                        <a:buChar char="•"/>
                      </a:pPr>
                      <a:r>
                        <a:rPr lang="en-GB" sz="800" dirty="0" smtClean="0"/>
                        <a:t>Can</a:t>
                      </a:r>
                      <a:r>
                        <a:rPr lang="en-GB" sz="800" baseline="0" dirty="0" smtClean="0"/>
                        <a:t> speed up cooking time for the consumer</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Doesn’t kill heat resistant</a:t>
                      </a:r>
                      <a:r>
                        <a:rPr lang="en-GB" sz="800" baseline="0" dirty="0" smtClean="0"/>
                        <a:t> bacteria</a:t>
                      </a:r>
                      <a:endParaRPr lang="en-GB" sz="800" dirty="0"/>
                    </a:p>
                  </a:txBody>
                  <a:tcPr marL="65314" marR="65314" marT="32657" marB="32657"/>
                </a:tc>
                <a:extLst>
                  <a:ext uri="{0D108BD9-81ED-4DB2-BD59-A6C34878D82A}">
                    <a16:rowId xmlns:a16="http://schemas.microsoft.com/office/drawing/2014/main" val="5947175"/>
                  </a:ext>
                </a:extLst>
              </a:tr>
              <a:tr h="664029">
                <a:tc>
                  <a:txBody>
                    <a:bodyPr/>
                    <a:lstStyle/>
                    <a:p>
                      <a:pPr algn="l"/>
                      <a:r>
                        <a:rPr lang="en-GB" sz="800" b="1" dirty="0" smtClean="0"/>
                        <a:t>Freezing</a:t>
                      </a:r>
                      <a:r>
                        <a:rPr lang="en-GB" sz="800" b="0" dirty="0" smtClean="0"/>
                        <a:t> – The microorganisms become inactive at very cold temperatures but will start reproducing during defrosting.</a:t>
                      </a:r>
                      <a:endParaRPr lang="en-GB" sz="800" b="1" dirty="0"/>
                    </a:p>
                  </a:txBody>
                  <a:tcPr marL="65314" marR="65314" marT="32657" marB="32657"/>
                </a:tc>
                <a:tc>
                  <a:txBody>
                    <a:bodyPr/>
                    <a:lstStyle/>
                    <a:p>
                      <a:pPr marL="171450" indent="-171450">
                        <a:buFont typeface="Arial" panose="020B0604020202020204" pitchFamily="34" charset="0"/>
                        <a:buChar char="•"/>
                      </a:pPr>
                      <a:r>
                        <a:rPr lang="en-GB" sz="800" dirty="0" smtClean="0"/>
                        <a:t>Frozen</a:t>
                      </a:r>
                      <a:r>
                        <a:rPr lang="en-GB" sz="800" baseline="0" dirty="0" smtClean="0"/>
                        <a:t> meat / fish</a:t>
                      </a:r>
                    </a:p>
                    <a:p>
                      <a:pPr marL="171450" indent="-171450">
                        <a:buFont typeface="Arial" panose="020B0604020202020204" pitchFamily="34" charset="0"/>
                        <a:buChar char="•"/>
                      </a:pPr>
                      <a:r>
                        <a:rPr lang="en-GB" sz="800" baseline="0" dirty="0" smtClean="0"/>
                        <a:t>Readymade meals</a:t>
                      </a:r>
                    </a:p>
                    <a:p>
                      <a:pPr marL="171450" indent="-171450">
                        <a:buFont typeface="Arial" panose="020B0604020202020204" pitchFamily="34" charset="0"/>
                        <a:buChar char="•"/>
                      </a:pPr>
                      <a:r>
                        <a:rPr lang="en-GB" sz="800" baseline="0" dirty="0" smtClean="0"/>
                        <a:t>Desserts</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Food</a:t>
                      </a:r>
                      <a:r>
                        <a:rPr lang="en-GB" sz="800" baseline="0" dirty="0" smtClean="0"/>
                        <a:t> can stay fresh when travelling over long distances</a:t>
                      </a:r>
                    </a:p>
                    <a:p>
                      <a:pPr marL="171450" indent="-171450">
                        <a:buFont typeface="Arial" panose="020B0604020202020204" pitchFamily="34" charset="0"/>
                        <a:buChar char="•"/>
                      </a:pPr>
                      <a:r>
                        <a:rPr lang="en-GB" sz="800" baseline="0" dirty="0" smtClean="0"/>
                        <a:t>Increased shelf life</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More expensive</a:t>
                      </a:r>
                      <a:r>
                        <a:rPr lang="en-GB" sz="800" baseline="0" dirty="0" smtClean="0"/>
                        <a:t> due to transport and equipment to keep food frozen</a:t>
                      </a:r>
                      <a:endParaRPr lang="en-GB" sz="800" dirty="0"/>
                    </a:p>
                  </a:txBody>
                  <a:tcPr marL="65314" marR="65314" marT="32657" marB="32657"/>
                </a:tc>
                <a:extLst>
                  <a:ext uri="{0D108BD9-81ED-4DB2-BD59-A6C34878D82A}">
                    <a16:rowId xmlns:a16="http://schemas.microsoft.com/office/drawing/2014/main" val="64102372"/>
                  </a:ext>
                </a:extLst>
              </a:tr>
              <a:tr h="664029">
                <a:tc>
                  <a:txBody>
                    <a:bodyPr/>
                    <a:lstStyle/>
                    <a:p>
                      <a:pPr algn="l"/>
                      <a:r>
                        <a:rPr lang="en-GB" sz="800" b="1" dirty="0" smtClean="0"/>
                        <a:t>Drying</a:t>
                      </a:r>
                      <a:r>
                        <a:rPr lang="en-GB" sz="800" b="0" dirty="0" smtClean="0"/>
                        <a:t> – Microorganisms</a:t>
                      </a:r>
                      <a:r>
                        <a:rPr lang="en-GB" sz="800" b="0" baseline="0" dirty="0" smtClean="0"/>
                        <a:t> need moisture to reproduce</a:t>
                      </a:r>
                      <a:endParaRPr lang="en-GB" sz="800" b="1" dirty="0"/>
                    </a:p>
                  </a:txBody>
                  <a:tcPr marL="65314" marR="65314" marT="32657" marB="32657"/>
                </a:tc>
                <a:tc>
                  <a:txBody>
                    <a:bodyPr/>
                    <a:lstStyle/>
                    <a:p>
                      <a:pPr marL="171450" indent="-171450">
                        <a:buFont typeface="Arial" panose="020B0604020202020204" pitchFamily="34" charset="0"/>
                        <a:buChar char="•"/>
                      </a:pPr>
                      <a:r>
                        <a:rPr lang="en-GB" sz="800" dirty="0" smtClean="0"/>
                        <a:t>Pot noodles</a:t>
                      </a:r>
                    </a:p>
                    <a:p>
                      <a:pPr marL="171450" indent="-171450">
                        <a:buFont typeface="Arial" panose="020B0604020202020204" pitchFamily="34" charset="0"/>
                        <a:buChar char="•"/>
                      </a:pPr>
                      <a:r>
                        <a:rPr lang="en-GB" sz="800" dirty="0" smtClean="0"/>
                        <a:t>Coffee</a:t>
                      </a:r>
                    </a:p>
                    <a:p>
                      <a:pPr marL="171450" indent="-171450">
                        <a:buFont typeface="Arial" panose="020B0604020202020204" pitchFamily="34" charset="0"/>
                        <a:buChar char="•"/>
                      </a:pPr>
                      <a:r>
                        <a:rPr lang="en-GB" sz="800" dirty="0" smtClean="0"/>
                        <a:t>Milk</a:t>
                      </a:r>
                    </a:p>
                    <a:p>
                      <a:pPr marL="171450" indent="-171450">
                        <a:buFont typeface="Arial" panose="020B0604020202020204" pitchFamily="34" charset="0"/>
                        <a:buChar char="•"/>
                      </a:pPr>
                      <a:r>
                        <a:rPr lang="en-GB" sz="800" dirty="0" smtClean="0"/>
                        <a:t>Soups</a:t>
                      </a:r>
                    </a:p>
                    <a:p>
                      <a:pPr marL="171450" indent="-171450">
                        <a:buFont typeface="Arial" panose="020B0604020202020204" pitchFamily="34" charset="0"/>
                        <a:buChar char="•"/>
                      </a:pPr>
                      <a:r>
                        <a:rPr lang="en-GB" sz="800" dirty="0" smtClean="0"/>
                        <a:t>Gravy granules</a:t>
                      </a:r>
                    </a:p>
                  </a:txBody>
                  <a:tcPr marL="65314" marR="65314" marT="32657" marB="32657"/>
                </a:tc>
                <a:tc>
                  <a:txBody>
                    <a:bodyPr/>
                    <a:lstStyle/>
                    <a:p>
                      <a:pPr marL="171450" indent="-171450">
                        <a:buFont typeface="Arial" panose="020B0604020202020204" pitchFamily="34" charset="0"/>
                        <a:buChar char="•"/>
                      </a:pPr>
                      <a:r>
                        <a:rPr lang="en-GB" sz="800" dirty="0" smtClean="0"/>
                        <a:t>Cheap to do</a:t>
                      </a:r>
                    </a:p>
                    <a:p>
                      <a:pPr marL="171450" indent="-171450">
                        <a:buFont typeface="Arial" panose="020B0604020202020204" pitchFamily="34" charset="0"/>
                        <a:buChar char="•"/>
                      </a:pPr>
                      <a:r>
                        <a:rPr lang="en-GB" sz="800" dirty="0" smtClean="0"/>
                        <a:t>Food</a:t>
                      </a:r>
                      <a:r>
                        <a:rPr lang="en-GB" sz="800" baseline="0" dirty="0" smtClean="0"/>
                        <a:t> takes up less space</a:t>
                      </a:r>
                    </a:p>
                    <a:p>
                      <a:pPr marL="171450" indent="-171450">
                        <a:buFont typeface="Arial" panose="020B0604020202020204" pitchFamily="34" charset="0"/>
                        <a:buChar char="•"/>
                      </a:pPr>
                      <a:r>
                        <a:rPr lang="en-GB" sz="800" baseline="0" dirty="0" smtClean="0"/>
                        <a:t>Increased shelf life</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Can take away from flavour and texture of foods</a:t>
                      </a:r>
                      <a:endParaRPr lang="en-GB" sz="800" dirty="0"/>
                    </a:p>
                  </a:txBody>
                  <a:tcPr marL="65314" marR="65314" marT="32657" marB="32657"/>
                </a:tc>
                <a:extLst>
                  <a:ext uri="{0D108BD9-81ED-4DB2-BD59-A6C34878D82A}">
                    <a16:rowId xmlns:a16="http://schemas.microsoft.com/office/drawing/2014/main" val="694776990"/>
                  </a:ext>
                </a:extLst>
              </a:tr>
              <a:tr h="1382486">
                <a:tc>
                  <a:txBody>
                    <a:bodyPr/>
                    <a:lstStyle/>
                    <a:p>
                      <a:pPr algn="l"/>
                      <a:r>
                        <a:rPr lang="en-GB" sz="800" b="1" dirty="0" smtClean="0"/>
                        <a:t>Removing Air (Oxygen)</a:t>
                      </a:r>
                      <a:r>
                        <a:rPr lang="en-GB" sz="800" b="0" dirty="0" smtClean="0"/>
                        <a:t> – Most microorganisms</a:t>
                      </a:r>
                      <a:r>
                        <a:rPr lang="en-GB" sz="800" b="0" baseline="0" dirty="0" smtClean="0"/>
                        <a:t> need oxygen to reproduce. Food items are sealed in cans, jars, MAP, vacuum packaging</a:t>
                      </a:r>
                      <a:endParaRPr lang="en-GB" sz="800" b="1" dirty="0"/>
                    </a:p>
                  </a:txBody>
                  <a:tcPr marL="65314" marR="65314" marT="32657" marB="32657"/>
                </a:tc>
                <a:tc>
                  <a:txBody>
                    <a:bodyPr/>
                    <a:lstStyle/>
                    <a:p>
                      <a:pPr marL="171450" indent="-171450">
                        <a:buFont typeface="Arial" panose="020B0604020202020204" pitchFamily="34" charset="0"/>
                        <a:buChar char="•"/>
                      </a:pPr>
                      <a:r>
                        <a:rPr lang="en-GB" sz="800" dirty="0" smtClean="0"/>
                        <a:t>Canned</a:t>
                      </a:r>
                      <a:r>
                        <a:rPr lang="en-GB" sz="800" baseline="0" dirty="0" smtClean="0"/>
                        <a:t> food</a:t>
                      </a:r>
                    </a:p>
                    <a:p>
                      <a:pPr marL="171450" indent="-171450">
                        <a:buFont typeface="Arial" panose="020B0604020202020204" pitchFamily="34" charset="0"/>
                        <a:buChar char="•"/>
                      </a:pPr>
                      <a:r>
                        <a:rPr lang="en-GB" sz="800" baseline="0" dirty="0" smtClean="0"/>
                        <a:t>Food in jars</a:t>
                      </a:r>
                    </a:p>
                    <a:p>
                      <a:pPr marL="171450" indent="-171450">
                        <a:buFont typeface="Arial" panose="020B0604020202020204" pitchFamily="34" charset="0"/>
                        <a:buChar char="•"/>
                      </a:pPr>
                      <a:r>
                        <a:rPr lang="en-GB" sz="800" baseline="0" dirty="0" smtClean="0"/>
                        <a:t>Meat and fish</a:t>
                      </a:r>
                    </a:p>
                    <a:p>
                      <a:pPr marL="171450" indent="-171450">
                        <a:buFont typeface="Arial" panose="020B0604020202020204" pitchFamily="34" charset="0"/>
                        <a:buChar char="•"/>
                      </a:pPr>
                      <a:r>
                        <a:rPr lang="en-GB" sz="800" baseline="0" dirty="0" smtClean="0"/>
                        <a:t>Sandwiches</a:t>
                      </a:r>
                    </a:p>
                    <a:p>
                      <a:pPr marL="171450" indent="-171450">
                        <a:buFont typeface="Arial" panose="020B0604020202020204" pitchFamily="34" charset="0"/>
                        <a:buChar char="•"/>
                      </a:pPr>
                      <a:r>
                        <a:rPr lang="en-GB" sz="800" baseline="0" dirty="0" smtClean="0"/>
                        <a:t>Crisps</a:t>
                      </a:r>
                    </a:p>
                    <a:p>
                      <a:pPr marL="0" indent="0">
                        <a:buFont typeface="Arial" panose="020B0604020202020204" pitchFamily="34" charset="0"/>
                        <a:buNone/>
                      </a:pP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Longer shelf life</a:t>
                      </a:r>
                    </a:p>
                    <a:p>
                      <a:pPr marL="171450" indent="-171450">
                        <a:buFont typeface="Arial" panose="020B0604020202020204" pitchFamily="34" charset="0"/>
                        <a:buChar char="•"/>
                      </a:pPr>
                      <a:r>
                        <a:rPr lang="en-GB" sz="800" dirty="0" smtClean="0"/>
                        <a:t>Preserves</a:t>
                      </a:r>
                      <a:r>
                        <a:rPr lang="en-GB" sz="800" baseline="0" dirty="0" smtClean="0"/>
                        <a:t> the taste and texture</a:t>
                      </a:r>
                    </a:p>
                    <a:p>
                      <a:pPr marL="171450" indent="-171450">
                        <a:buFont typeface="Arial" panose="020B0604020202020204" pitchFamily="34" charset="0"/>
                        <a:buChar char="•"/>
                      </a:pPr>
                      <a:r>
                        <a:rPr lang="en-GB" sz="800" baseline="0" dirty="0" smtClean="0"/>
                        <a:t>MAP (modified atmosphere packaging) is designed to let oxygen in and carbon dioxide out to maintain the environment</a:t>
                      </a:r>
                      <a:endParaRPr lang="en-GB" sz="800" dirty="0"/>
                    </a:p>
                  </a:txBody>
                  <a:tcPr marL="65314" marR="65314" marT="32657" marB="32657"/>
                </a:tc>
                <a:tc>
                  <a:txBody>
                    <a:bodyPr/>
                    <a:lstStyle/>
                    <a:p>
                      <a:pPr marL="171450" indent="-171450">
                        <a:buFont typeface="Arial" panose="020B0604020202020204" pitchFamily="34" charset="0"/>
                        <a:buChar char="•"/>
                      </a:pPr>
                      <a:r>
                        <a:rPr lang="en-GB" sz="800" dirty="0" smtClean="0"/>
                        <a:t>MAP – bad for the environment</a:t>
                      </a:r>
                    </a:p>
                    <a:p>
                      <a:pPr marL="171450" indent="-171450">
                        <a:buFont typeface="Arial" panose="020B0604020202020204" pitchFamily="34" charset="0"/>
                        <a:buChar char="•"/>
                      </a:pPr>
                      <a:r>
                        <a:rPr lang="en-GB" sz="800" dirty="0" smtClean="0"/>
                        <a:t>Jar</a:t>
                      </a:r>
                      <a:r>
                        <a:rPr lang="en-GB" sz="800" baseline="0" dirty="0" smtClean="0"/>
                        <a:t>s and cans are heavy (increased transport cost)</a:t>
                      </a:r>
                      <a:endParaRPr lang="en-GB" sz="800" dirty="0"/>
                    </a:p>
                  </a:txBody>
                  <a:tcPr marL="65314" marR="65314" marT="32657" marB="32657"/>
                </a:tc>
                <a:extLst>
                  <a:ext uri="{0D108BD9-81ED-4DB2-BD59-A6C34878D82A}">
                    <a16:rowId xmlns:a16="http://schemas.microsoft.com/office/drawing/2014/main" val="3305892063"/>
                  </a:ext>
                </a:extLst>
              </a:tr>
              <a:tr h="849086">
                <a:tc>
                  <a:txBody>
                    <a:bodyPr/>
                    <a:lstStyle/>
                    <a:p>
                      <a:pPr algn="l"/>
                      <a:r>
                        <a:rPr lang="en-GB" sz="900" b="1" dirty="0" smtClean="0"/>
                        <a:t>Chemicals:</a:t>
                      </a:r>
                      <a:r>
                        <a:rPr lang="en-GB" sz="900" b="1" baseline="0" dirty="0" smtClean="0"/>
                        <a:t> salt, sugar, vinegar, smoke</a:t>
                      </a:r>
                      <a:r>
                        <a:rPr lang="en-GB" sz="900" b="0" baseline="0" dirty="0" smtClean="0"/>
                        <a:t> – The pH levels needed for bacterial growth and </a:t>
                      </a:r>
                      <a:r>
                        <a:rPr lang="en-GB" sz="900" b="0" baseline="0" dirty="0" err="1" smtClean="0"/>
                        <a:t>enzymic</a:t>
                      </a:r>
                      <a:r>
                        <a:rPr lang="en-GB" sz="900" b="0" baseline="0" dirty="0" smtClean="0"/>
                        <a:t> action are changed</a:t>
                      </a:r>
                      <a:endParaRPr lang="en-GB" sz="900" b="1" dirty="0"/>
                    </a:p>
                  </a:txBody>
                  <a:tcPr marL="65314" marR="65314" marT="32657" marB="32657" anchor="ctr">
                    <a:noFill/>
                  </a:tcPr>
                </a:tc>
                <a:tc>
                  <a:txBody>
                    <a:bodyPr/>
                    <a:lstStyle/>
                    <a:p>
                      <a:pPr marL="171450" indent="-171450" algn="l">
                        <a:buFont typeface="Arial" panose="020B0604020202020204" pitchFamily="34" charset="0"/>
                        <a:buChar char="•"/>
                      </a:pPr>
                      <a:r>
                        <a:rPr lang="en-GB" sz="900" dirty="0" smtClean="0"/>
                        <a:t>Salted meat and fish</a:t>
                      </a:r>
                    </a:p>
                    <a:p>
                      <a:pPr marL="171450" indent="-171450" algn="l">
                        <a:buFont typeface="Arial" panose="020B0604020202020204" pitchFamily="34" charset="0"/>
                        <a:buChar char="•"/>
                      </a:pPr>
                      <a:r>
                        <a:rPr lang="en-GB" sz="900" dirty="0" smtClean="0"/>
                        <a:t>Pickles</a:t>
                      </a:r>
                    </a:p>
                    <a:p>
                      <a:pPr marL="171450" indent="-171450" algn="l">
                        <a:buFont typeface="Arial" panose="020B0604020202020204" pitchFamily="34" charset="0"/>
                        <a:buChar char="•"/>
                      </a:pPr>
                      <a:r>
                        <a:rPr lang="en-GB" sz="900" dirty="0" smtClean="0"/>
                        <a:t>Chutneys</a:t>
                      </a:r>
                    </a:p>
                    <a:p>
                      <a:pPr marL="171450" indent="-171450" algn="l">
                        <a:buFont typeface="Arial" panose="020B0604020202020204" pitchFamily="34" charset="0"/>
                        <a:buChar char="•"/>
                      </a:pPr>
                      <a:r>
                        <a:rPr lang="en-GB" sz="900" dirty="0" smtClean="0"/>
                        <a:t>Jams</a:t>
                      </a:r>
                      <a:endParaRPr lang="en-GB" sz="900" dirty="0"/>
                    </a:p>
                  </a:txBody>
                  <a:tcPr marL="65314" marR="65314" marT="32657" marB="32657">
                    <a:noFill/>
                  </a:tcPr>
                </a:tc>
                <a:tc>
                  <a:txBody>
                    <a:bodyPr/>
                    <a:lstStyle/>
                    <a:p>
                      <a:pPr marL="171450" indent="-171450" algn="l">
                        <a:buFont typeface="Arial" panose="020B0604020202020204" pitchFamily="34" charset="0"/>
                        <a:buChar char="•"/>
                      </a:pPr>
                      <a:r>
                        <a:rPr lang="en-GB" sz="900" dirty="0" smtClean="0"/>
                        <a:t>Changes the flavour (e.g. pickled onions)</a:t>
                      </a:r>
                    </a:p>
                    <a:p>
                      <a:pPr marL="171450" indent="-171450" algn="l">
                        <a:buFont typeface="Arial" panose="020B0604020202020204" pitchFamily="34" charset="0"/>
                        <a:buChar char="•"/>
                      </a:pPr>
                      <a:r>
                        <a:rPr lang="en-GB" sz="900" dirty="0" smtClean="0"/>
                        <a:t>Extended shelf life</a:t>
                      </a:r>
                    </a:p>
                  </a:txBody>
                  <a:tcPr marL="65314" marR="65314" marT="32657" marB="32657">
                    <a:noFill/>
                  </a:tcPr>
                </a:tc>
                <a:tc>
                  <a:txBody>
                    <a:bodyPr/>
                    <a:lstStyle/>
                    <a:p>
                      <a:pPr marL="171450" marR="0" lvl="0" indent="-171450" algn="l" defTabSz="12801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dirty="0" smtClean="0"/>
                        <a:t>If</a:t>
                      </a:r>
                      <a:r>
                        <a:rPr lang="en-GB" sz="900" baseline="0" dirty="0" smtClean="0"/>
                        <a:t> extra salt is added can be less healthy</a:t>
                      </a:r>
                    </a:p>
                    <a:p>
                      <a:pPr marL="171450" marR="0" lvl="0" indent="-171450" algn="l" defTabSz="12801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aseline="0" dirty="0" smtClean="0"/>
                        <a:t>Takes a long time for the process</a:t>
                      </a:r>
                      <a:endParaRPr lang="en-GB" sz="900" dirty="0"/>
                    </a:p>
                  </a:txBody>
                  <a:tcPr marL="65314" marR="65314" marT="32657" marB="32657">
                    <a:noFill/>
                  </a:tcPr>
                </a:tc>
                <a:extLst>
                  <a:ext uri="{0D108BD9-81ED-4DB2-BD59-A6C34878D82A}">
                    <a16:rowId xmlns:a16="http://schemas.microsoft.com/office/drawing/2014/main" val="3616070412"/>
                  </a:ext>
                </a:extLst>
              </a:tr>
              <a:tr h="903514">
                <a:tc>
                  <a:txBody>
                    <a:bodyPr/>
                    <a:lstStyle/>
                    <a:p>
                      <a:pPr algn="l"/>
                      <a:r>
                        <a:rPr lang="en-GB" sz="800" b="1" dirty="0" smtClean="0"/>
                        <a:t>Irradiation</a:t>
                      </a:r>
                      <a:r>
                        <a:rPr lang="en-GB" sz="800" b="0" dirty="0" smtClean="0"/>
                        <a:t> – Food is exposed to low doses of radiation which kills all micro-organisms</a:t>
                      </a:r>
                      <a:endParaRPr lang="en-GB" sz="800" b="1" dirty="0"/>
                    </a:p>
                  </a:txBody>
                  <a:tcPr marL="65314" marR="65314" marT="32657" marB="32657"/>
                </a:tc>
                <a:tc>
                  <a:txBody>
                    <a:bodyPr/>
                    <a:lstStyle/>
                    <a:p>
                      <a:pPr marL="171450" indent="-171450">
                        <a:buFont typeface="Arial" panose="020B0604020202020204" pitchFamily="34" charset="0"/>
                        <a:buChar char="•"/>
                      </a:pPr>
                      <a:r>
                        <a:rPr lang="en-GB" sz="800" dirty="0" smtClean="0"/>
                        <a:t>Herbs</a:t>
                      </a:r>
                    </a:p>
                    <a:p>
                      <a:pPr marL="171450" indent="-171450">
                        <a:buFont typeface="Arial" panose="020B0604020202020204" pitchFamily="34" charset="0"/>
                        <a:buChar char="•"/>
                      </a:pPr>
                      <a:r>
                        <a:rPr lang="en-GB" sz="800" dirty="0" smtClean="0"/>
                        <a:t>Spices</a:t>
                      </a:r>
                    </a:p>
                    <a:p>
                      <a:pPr marL="171450" indent="-171450">
                        <a:buFont typeface="Arial" panose="020B0604020202020204" pitchFamily="34" charset="0"/>
                        <a:buChar char="•"/>
                      </a:pPr>
                      <a:r>
                        <a:rPr lang="en-GB" sz="800" dirty="0" smtClean="0"/>
                        <a:t>Some vegetables and fruit</a:t>
                      </a:r>
                    </a:p>
                  </a:txBody>
                  <a:tcPr marL="65314" marR="65314" marT="32657" marB="32657"/>
                </a:tc>
                <a:tc>
                  <a:txBody>
                    <a:bodyPr/>
                    <a:lstStyle/>
                    <a:p>
                      <a:pPr marL="171450" indent="-171450">
                        <a:buFont typeface="Arial" panose="020B0604020202020204" pitchFamily="34" charset="0"/>
                        <a:buChar char="•"/>
                      </a:pPr>
                      <a:r>
                        <a:rPr lang="en-GB" sz="800" dirty="0" smtClean="0"/>
                        <a:t>Delays food from ripening</a:t>
                      </a:r>
                      <a:r>
                        <a:rPr lang="en-GB" sz="800" baseline="0" dirty="0" smtClean="0"/>
                        <a:t> (allowing it to be sold for a longer period)</a:t>
                      </a:r>
                    </a:p>
                    <a:p>
                      <a:pPr marL="171450" indent="-171450">
                        <a:buFont typeface="Arial" panose="020B0604020202020204" pitchFamily="34" charset="0"/>
                        <a:buChar char="•"/>
                      </a:pPr>
                      <a:r>
                        <a:rPr lang="en-GB" sz="800" baseline="0" dirty="0" smtClean="0"/>
                        <a:t>Can help prevent vegetables from sprouting roots</a:t>
                      </a:r>
                      <a:endParaRPr lang="en-GB" sz="800" dirty="0" smtClean="0"/>
                    </a:p>
                  </a:txBody>
                  <a:tcPr marL="65314" marR="65314" marT="32657" marB="32657"/>
                </a:tc>
                <a:tc>
                  <a:txBody>
                    <a:bodyPr/>
                    <a:lstStyle/>
                    <a:p>
                      <a:pPr marL="171450" indent="-171450">
                        <a:buFont typeface="Arial" panose="020B0604020202020204" pitchFamily="34" charset="0"/>
                        <a:buChar char="•"/>
                      </a:pPr>
                      <a:r>
                        <a:rPr lang="en-GB" sz="800" dirty="0" smtClean="0"/>
                        <a:t>Loss of nutrients</a:t>
                      </a:r>
                    </a:p>
                    <a:p>
                      <a:pPr marL="171450" indent="-171450">
                        <a:buFont typeface="Arial" panose="020B0604020202020204" pitchFamily="34" charset="0"/>
                        <a:buChar char="•"/>
                      </a:pPr>
                      <a:r>
                        <a:rPr lang="en-GB" sz="800" dirty="0" smtClean="0"/>
                        <a:t>Consumer</a:t>
                      </a:r>
                      <a:r>
                        <a:rPr lang="en-GB" sz="800" baseline="0" dirty="0" smtClean="0"/>
                        <a:t> concern, leading </a:t>
                      </a:r>
                      <a:r>
                        <a:rPr lang="en-GB" sz="800" baseline="0" smtClean="0"/>
                        <a:t>to avoidance</a:t>
                      </a:r>
                      <a:endParaRPr lang="en-GB" sz="800" dirty="0"/>
                    </a:p>
                  </a:txBody>
                  <a:tcPr marL="65314" marR="65314" marT="32657" marB="32657"/>
                </a:tc>
                <a:extLst>
                  <a:ext uri="{0D108BD9-81ED-4DB2-BD59-A6C34878D82A}">
                    <a16:rowId xmlns:a16="http://schemas.microsoft.com/office/drawing/2014/main" val="3870944751"/>
                  </a:ext>
                </a:extLst>
              </a:tr>
            </a:tbl>
          </a:graphicData>
        </a:graphic>
      </p:graphicFrame>
    </p:spTree>
    <p:extLst>
      <p:ext uri="{BB962C8B-B14F-4D97-AF65-F5344CB8AC3E}">
        <p14:creationId xmlns:p14="http://schemas.microsoft.com/office/powerpoint/2010/main" val="12114303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TotalTime>
  <Words>13299</Words>
  <Application>Microsoft Office PowerPoint</Application>
  <PresentationFormat>On-screen Show (4:3)</PresentationFormat>
  <Paragraphs>1472</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Pauls Catholic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Neil Lockyer</dc:creator>
  <cp:lastModifiedBy>A Kirsz</cp:lastModifiedBy>
  <cp:revision>82</cp:revision>
  <dcterms:created xsi:type="dcterms:W3CDTF">2017-05-09T08:17:44Z</dcterms:created>
  <dcterms:modified xsi:type="dcterms:W3CDTF">2020-06-29T12:17:08Z</dcterms:modified>
</cp:coreProperties>
</file>