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06" r:id="rId2"/>
    <p:sldId id="303" r:id="rId3"/>
    <p:sldId id="298" r:id="rId4"/>
    <p:sldId id="305" r:id="rId5"/>
  </p:sldIdLst>
  <p:sldSz cx="12192000" cy="6858000"/>
  <p:notesSz cx="6742113" cy="9799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68727" autoAdjust="0"/>
  </p:normalViewPr>
  <p:slideViewPr>
    <p:cSldViewPr snapToGrid="0">
      <p:cViewPr varScale="1">
        <p:scale>
          <a:sx n="73" d="100"/>
          <a:sy n="73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5D582-55AA-4562-9577-2E59EF8589E8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16076"/>
            <a:ext cx="539369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21582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07956"/>
            <a:ext cx="2921582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4A6D6-38E9-41FA-AD00-366EA9B94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399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4A6D6-38E9-41FA-AD00-366EA9B9468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13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3FC5-5317-4B22-9FF3-1F9E07BF5A8E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E66-1B57-49E0-957F-D79B6F700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142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3FC5-5317-4B22-9FF3-1F9E07BF5A8E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E66-1B57-49E0-957F-D79B6F700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383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3FC5-5317-4B22-9FF3-1F9E07BF5A8E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E66-1B57-49E0-957F-D79B6F700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33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3FC5-5317-4B22-9FF3-1F9E07BF5A8E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E66-1B57-49E0-957F-D79B6F700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41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3FC5-5317-4B22-9FF3-1F9E07BF5A8E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E66-1B57-49E0-957F-D79B6F700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70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3FC5-5317-4B22-9FF3-1F9E07BF5A8E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E66-1B57-49E0-957F-D79B6F700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94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3FC5-5317-4B22-9FF3-1F9E07BF5A8E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E66-1B57-49E0-957F-D79B6F700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32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3FC5-5317-4B22-9FF3-1F9E07BF5A8E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E66-1B57-49E0-957F-D79B6F700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07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3FC5-5317-4B22-9FF3-1F9E07BF5A8E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E66-1B57-49E0-957F-D79B6F700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00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3FC5-5317-4B22-9FF3-1F9E07BF5A8E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E66-1B57-49E0-957F-D79B6F700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44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3FC5-5317-4B22-9FF3-1F9E07BF5A8E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E66-1B57-49E0-957F-D79B6F700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60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33FC5-5317-4B22-9FF3-1F9E07BF5A8E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E3E66-1B57-49E0-957F-D79B6F700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42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openxmlformats.org/officeDocument/2006/relationships/image" Target="../media/image1.png"/><Relationship Id="rId21" Type="http://schemas.openxmlformats.org/officeDocument/2006/relationships/image" Target="../media/image19.jpe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g"/><Relationship Id="rId29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5" Type="http://schemas.openxmlformats.org/officeDocument/2006/relationships/image" Target="../media/image3.jp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png"/><Relationship Id="rId10" Type="http://schemas.openxmlformats.org/officeDocument/2006/relationships/image" Target="../media/image8.jpg"/><Relationship Id="rId19" Type="http://schemas.openxmlformats.org/officeDocument/2006/relationships/image" Target="../media/image17.jpg"/><Relationship Id="rId31" Type="http://schemas.openxmlformats.org/officeDocument/2006/relationships/image" Target="../media/image29.jpe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jpeg"/><Relationship Id="rId3" Type="http://schemas.openxmlformats.org/officeDocument/2006/relationships/image" Target="../media/image31.tif"/><Relationship Id="rId7" Type="http://schemas.openxmlformats.org/officeDocument/2006/relationships/image" Target="../media/image35.jpg"/><Relationship Id="rId12" Type="http://schemas.openxmlformats.org/officeDocument/2006/relationships/image" Target="../media/image39.jpe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image" Target="../media/image33.jpg"/><Relationship Id="rId10" Type="http://schemas.openxmlformats.org/officeDocument/2006/relationships/hyperlink" Target="http://www.youtube.com/watch?v=dSyYir5Sc8A" TargetMode="External"/><Relationship Id="rId4" Type="http://schemas.openxmlformats.org/officeDocument/2006/relationships/image" Target="../media/image32.jpg"/><Relationship Id="rId9" Type="http://schemas.openxmlformats.org/officeDocument/2006/relationships/image" Target="../media/image37.png"/><Relationship Id="rId1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hyperlink" Target="http://www.bbc.com/bitesize/clips/zqt87ty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3582" y="655093"/>
            <a:ext cx="39701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Year </a:t>
            </a:r>
            <a:r>
              <a:rPr lang="en-GB" sz="3200" b="1" dirty="0" smtClean="0"/>
              <a:t>9</a:t>
            </a:r>
            <a:endParaRPr lang="en-GB" sz="3200" b="1" dirty="0"/>
          </a:p>
          <a:p>
            <a:r>
              <a:rPr lang="en-GB" sz="3200" b="1" dirty="0"/>
              <a:t>Knowledge Organisers</a:t>
            </a:r>
          </a:p>
          <a:p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07990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86" y="46258"/>
            <a:ext cx="3503099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Year 9 – Is ‘food’ a science?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72" y="447593"/>
            <a:ext cx="1172950" cy="2031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9986" y="415590"/>
            <a:ext cx="1306286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How is food cooked?</a:t>
            </a:r>
          </a:p>
          <a:p>
            <a:r>
              <a:rPr lang="en-GB" sz="1200" b="1" dirty="0" smtClean="0"/>
              <a:t>Heat is transferred to food by</a:t>
            </a:r>
          </a:p>
          <a:p>
            <a:endParaRPr lang="en-GB" sz="1200" b="1" dirty="0"/>
          </a:p>
          <a:p>
            <a:r>
              <a:rPr lang="en-GB" sz="1200" b="1" dirty="0" smtClean="0"/>
              <a:t>Conduction</a:t>
            </a:r>
          </a:p>
          <a:p>
            <a:r>
              <a:rPr lang="en-GB" sz="1200" b="1" dirty="0" smtClean="0"/>
              <a:t>Convection</a:t>
            </a:r>
          </a:p>
          <a:p>
            <a:r>
              <a:rPr lang="en-GB" sz="1200" b="1" dirty="0" smtClean="0"/>
              <a:t>Radiation</a:t>
            </a:r>
          </a:p>
          <a:p>
            <a:endParaRPr lang="en-GB" dirty="0"/>
          </a:p>
        </p:txBody>
      </p:sp>
      <p:cxnSp>
        <p:nvCxnSpPr>
          <p:cNvPr id="6" name="Curved Connector 5"/>
          <p:cNvCxnSpPr/>
          <p:nvPr/>
        </p:nvCxnSpPr>
        <p:spPr>
          <a:xfrm rot="5400000">
            <a:off x="714434" y="790540"/>
            <a:ext cx="737770" cy="726534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>
            <a:stCxn id="3" idx="1"/>
          </p:cNvCxnSpPr>
          <p:nvPr/>
        </p:nvCxnSpPr>
        <p:spPr>
          <a:xfrm rot="10800000" flipV="1">
            <a:off x="866850" y="1463256"/>
            <a:ext cx="479422" cy="387530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750081" y="1997866"/>
            <a:ext cx="696505" cy="117381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682193"/>
              </p:ext>
            </p:extLst>
          </p:nvPr>
        </p:nvGraphicFramePr>
        <p:xfrm>
          <a:off x="39986" y="2451186"/>
          <a:ext cx="2637900" cy="43680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57924">
                  <a:extLst>
                    <a:ext uri="{9D8B030D-6E8A-4147-A177-3AD203B41FA5}">
                      <a16:colId xmlns:a16="http://schemas.microsoft.com/office/drawing/2014/main" val="3870622878"/>
                    </a:ext>
                  </a:extLst>
                </a:gridCol>
                <a:gridCol w="161869">
                  <a:extLst>
                    <a:ext uri="{9D8B030D-6E8A-4147-A177-3AD203B41FA5}">
                      <a16:colId xmlns:a16="http://schemas.microsoft.com/office/drawing/2014/main" val="3430772286"/>
                    </a:ext>
                  </a:extLst>
                </a:gridCol>
                <a:gridCol w="1718107">
                  <a:extLst>
                    <a:ext uri="{9D8B030D-6E8A-4147-A177-3AD203B41FA5}">
                      <a16:colId xmlns:a16="http://schemas.microsoft.com/office/drawing/2014/main" val="2022644475"/>
                    </a:ext>
                  </a:extLst>
                </a:gridCol>
              </a:tblGrid>
              <a:tr h="170403">
                <a:tc gridSpan="2">
                  <a:txBody>
                    <a:bodyPr/>
                    <a:lstStyle/>
                    <a:p>
                      <a:pPr marL="37465"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en-GB" sz="1200" b="1" u="sng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Cooking</a:t>
                      </a:r>
                      <a:r>
                        <a:rPr lang="en-GB" sz="1200" b="1" u="sng" baseline="0" dirty="0" smtClean="0">
                          <a:solidFill>
                            <a:srgbClr val="FF0000"/>
                          </a:solidFill>
                          <a:effectLst/>
                        </a:rPr>
                        <a:t> Methods</a:t>
                      </a:r>
                      <a:endParaRPr lang="en-GB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030079"/>
                  </a:ext>
                </a:extLst>
              </a:tr>
              <a:tr h="176533">
                <a:tc gridSpan="3">
                  <a:txBody>
                    <a:bodyPr/>
                    <a:lstStyle/>
                    <a:p>
                      <a:pPr marL="37465"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Cooking with dry heat</a:t>
                      </a:r>
                      <a:endParaRPr lang="en-GB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516662"/>
                  </a:ext>
                </a:extLst>
              </a:tr>
              <a:tr h="170403">
                <a:tc>
                  <a:txBody>
                    <a:bodyPr/>
                    <a:lstStyle/>
                    <a:p>
                      <a:pPr marL="38100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Baking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735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Cooked in the dry heat of the oven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8735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375007"/>
                  </a:ext>
                </a:extLst>
              </a:tr>
              <a:tr h="263720">
                <a:tc>
                  <a:txBody>
                    <a:bodyPr/>
                    <a:lstStyle/>
                    <a:p>
                      <a:pPr marL="38100">
                        <a:spcBef>
                          <a:spcPts val="28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Grilling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735" marR="97790">
                        <a:lnSpc>
                          <a:spcPts val="13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Cooked by the radiant heat of a hot </a:t>
                      </a: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</a:rPr>
                        <a:t>grill. Direct heat.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8735" marR="97790">
                        <a:lnSpc>
                          <a:spcPts val="13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502743"/>
                  </a:ext>
                </a:extLst>
              </a:tr>
              <a:tr h="170403">
                <a:tc gridSpan="3">
                  <a:txBody>
                    <a:bodyPr/>
                    <a:lstStyle/>
                    <a:p>
                      <a:pPr marL="37465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b="1" u="none" dirty="0" smtClean="0">
                          <a:solidFill>
                            <a:srgbClr val="FF0000"/>
                          </a:solidFill>
                          <a:effectLst/>
                        </a:rPr>
                        <a:t>Cooking</a:t>
                      </a:r>
                      <a:r>
                        <a:rPr lang="en-GB" sz="1200" b="1" u="none" baseline="0" dirty="0" smtClean="0">
                          <a:solidFill>
                            <a:srgbClr val="FF0000"/>
                          </a:solidFill>
                          <a:effectLst/>
                        </a:rPr>
                        <a:t> with fat</a:t>
                      </a:r>
                      <a:endParaRPr lang="en-GB" sz="1200" b="1" u="non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694955"/>
                  </a:ext>
                </a:extLst>
              </a:tr>
              <a:tr h="402172">
                <a:tc>
                  <a:txBody>
                    <a:bodyPr/>
                    <a:lstStyle/>
                    <a:p>
                      <a:pPr marL="38100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Stir Fry</a:t>
                      </a:r>
                      <a:endParaRPr lang="en-GB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735" marR="96520">
                        <a:lnSpc>
                          <a:spcPct val="11800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Cooked quickly over intense heat in a wok with little oil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8735" marR="96520">
                        <a:lnSpc>
                          <a:spcPct val="11800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470231"/>
                  </a:ext>
                </a:extLst>
              </a:tr>
              <a:tr h="170403">
                <a:tc>
                  <a:txBody>
                    <a:bodyPr/>
                    <a:lstStyle/>
                    <a:p>
                      <a:pPr marL="38100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Shallow Frying</a:t>
                      </a:r>
                      <a:endParaRPr lang="en-GB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735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Cooked in a shallow pan with hot fat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8735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086284"/>
                  </a:ext>
                </a:extLst>
              </a:tr>
              <a:tr h="170403">
                <a:tc>
                  <a:txBody>
                    <a:bodyPr/>
                    <a:lstStyle/>
                    <a:p>
                      <a:pPr marL="38100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Deep Frying</a:t>
                      </a:r>
                      <a:endParaRPr lang="en-GB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735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Cooked submerged in very hot oil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8735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887032"/>
                  </a:ext>
                </a:extLst>
              </a:tr>
              <a:tr h="402172">
                <a:tc>
                  <a:txBody>
                    <a:bodyPr/>
                    <a:lstStyle/>
                    <a:p>
                      <a:pPr marL="38100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Roasting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735" marR="135255">
                        <a:lnSpc>
                          <a:spcPct val="118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Cooked in the dry heat of the oven and basted with hot fat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8735" marR="135255">
                        <a:lnSpc>
                          <a:spcPct val="118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54436950"/>
                  </a:ext>
                </a:extLst>
              </a:tr>
              <a:tr h="170403">
                <a:tc gridSpan="3">
                  <a:txBody>
                    <a:bodyPr/>
                    <a:lstStyle/>
                    <a:p>
                      <a:pPr marL="37465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en-GB" sz="1200" b="1" u="sng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b="1" u="none" dirty="0" smtClean="0">
                          <a:solidFill>
                            <a:srgbClr val="FF0000"/>
                          </a:solidFill>
                          <a:effectLst/>
                        </a:rPr>
                        <a:t>Cooking</a:t>
                      </a:r>
                      <a:r>
                        <a:rPr lang="en-GB" sz="1200" b="1" u="none" baseline="0" dirty="0" smtClean="0">
                          <a:solidFill>
                            <a:srgbClr val="FF0000"/>
                          </a:solidFill>
                          <a:effectLst/>
                        </a:rPr>
                        <a:t> with water</a:t>
                      </a:r>
                      <a:endParaRPr lang="en-GB" sz="1200" b="1" u="non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223375"/>
                  </a:ext>
                </a:extLst>
              </a:tr>
              <a:tr h="170403">
                <a:tc>
                  <a:txBody>
                    <a:bodyPr/>
                    <a:lstStyle/>
                    <a:p>
                      <a:pPr marL="38100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Boiling</a:t>
                      </a:r>
                      <a:endParaRPr lang="en-GB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735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Cooked quickly in boiling </a:t>
                      </a: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</a:rPr>
                        <a:t>water – 100C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8735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810493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pPr marL="38100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Poaching</a:t>
                      </a:r>
                      <a:endParaRPr lang="en-GB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735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Cooked in gentle simmering </a:t>
                      </a: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</a:rPr>
                        <a:t>water – 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below boiling point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8735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111220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42577" r="1610" b="15229"/>
          <a:stretch/>
        </p:blipFill>
        <p:spPr>
          <a:xfrm>
            <a:off x="2677886" y="2930721"/>
            <a:ext cx="878129" cy="7991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9" t="16683" r="24732" b="23334"/>
          <a:stretch/>
        </p:blipFill>
        <p:spPr>
          <a:xfrm rot="5400000">
            <a:off x="2803034" y="3792895"/>
            <a:ext cx="614900" cy="891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9" t="4541" r="35052" b="40476"/>
          <a:stretch/>
        </p:blipFill>
        <p:spPr>
          <a:xfrm rot="5400000">
            <a:off x="2799263" y="6017541"/>
            <a:ext cx="653002" cy="8957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2664931" y="2690181"/>
            <a:ext cx="911652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Dry heat  </a:t>
            </a:r>
            <a:endParaRPr lang="en-GB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2677886" y="3641340"/>
            <a:ext cx="865199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With fat</a:t>
            </a:r>
            <a:endParaRPr lang="en-GB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2677886" y="5866666"/>
            <a:ext cx="895756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With water </a:t>
            </a:r>
            <a:endParaRPr lang="en-GB" sz="1100" dirty="0"/>
          </a:p>
        </p:txBody>
      </p:sp>
      <p:pic>
        <p:nvPicPr>
          <p:cNvPr id="27" name="Picture 26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26" b="18726"/>
          <a:stretch/>
        </p:blipFill>
        <p:spPr>
          <a:xfrm>
            <a:off x="2528034" y="1933715"/>
            <a:ext cx="1054419" cy="554109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6" b="19781"/>
          <a:stretch/>
        </p:blipFill>
        <p:spPr>
          <a:xfrm>
            <a:off x="2563701" y="1290824"/>
            <a:ext cx="1009940" cy="522928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2"/>
          <a:stretch/>
        </p:blipFill>
        <p:spPr>
          <a:xfrm>
            <a:off x="2534507" y="601391"/>
            <a:ext cx="1070029" cy="47132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566986" y="1743601"/>
            <a:ext cx="959986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grilling </a:t>
            </a:r>
            <a:endParaRPr lang="en-GB" sz="1100" dirty="0"/>
          </a:p>
        </p:txBody>
      </p:sp>
      <p:sp>
        <p:nvSpPr>
          <p:cNvPr id="32" name="TextBox 31"/>
          <p:cNvSpPr txBox="1"/>
          <p:nvPr/>
        </p:nvSpPr>
        <p:spPr>
          <a:xfrm>
            <a:off x="2555106" y="1081704"/>
            <a:ext cx="1000907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poaching  </a:t>
            </a:r>
            <a:endParaRPr lang="en-GB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2547425" y="436775"/>
            <a:ext cx="1008590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melting butter</a:t>
            </a:r>
            <a:endParaRPr lang="en-GB" sz="1100" dirty="0"/>
          </a:p>
        </p:txBody>
      </p:sp>
      <p:sp>
        <p:nvSpPr>
          <p:cNvPr id="34" name="Right Arrow 33"/>
          <p:cNvSpPr/>
          <p:nvPr/>
        </p:nvSpPr>
        <p:spPr>
          <a:xfrm>
            <a:off x="2082013" y="1248972"/>
            <a:ext cx="391886" cy="1005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5" name="Right Arrow 34"/>
          <p:cNvSpPr/>
          <p:nvPr/>
        </p:nvSpPr>
        <p:spPr>
          <a:xfrm>
            <a:off x="2127336" y="1813692"/>
            <a:ext cx="391886" cy="1005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6" name="Right Arrow 35"/>
          <p:cNvSpPr/>
          <p:nvPr/>
        </p:nvSpPr>
        <p:spPr>
          <a:xfrm>
            <a:off x="2082013" y="583746"/>
            <a:ext cx="391886" cy="1005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dirty="0" smtClean="0"/>
              <a:t>c</a:t>
            </a:r>
            <a:endParaRPr lang="en-GB" dirty="0"/>
          </a:p>
        </p:txBody>
      </p:sp>
      <p:pic>
        <p:nvPicPr>
          <p:cNvPr id="37" name="Picture 36" descr="List of &lt;strong&gt;deep&lt;/strong&gt; &lt;strong&gt;fried&lt;/strong&gt; foods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989" y="4539329"/>
            <a:ext cx="911653" cy="684970"/>
          </a:xfrm>
          <a:prstGeom prst="rect">
            <a:avLst/>
          </a:prstGeom>
        </p:spPr>
      </p:pic>
      <p:pic>
        <p:nvPicPr>
          <p:cNvPr id="38" name="Picture 37" descr="sliceoffme | Tales about food and travel, love of 3 cities ...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19666" r="9841" b="7957"/>
          <a:stretch/>
        </p:blipFill>
        <p:spPr>
          <a:xfrm>
            <a:off x="2677886" y="5224299"/>
            <a:ext cx="895756" cy="6770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581892" y="1298090"/>
            <a:ext cx="3100142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Functional and chemical properties of food</a:t>
            </a:r>
            <a:endParaRPr lang="en-GB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793848" y="2851141"/>
            <a:ext cx="5268043" cy="24929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Shortening</a:t>
            </a:r>
            <a:r>
              <a:rPr lang="en-GB" sz="1200" b="1" dirty="0" smtClean="0"/>
              <a:t>-when fats give biscuits and pastry a crumbly texture. The best fats to use are butter, lard, white vegetable fat (</a:t>
            </a:r>
            <a:r>
              <a:rPr lang="en-GB" sz="1200" b="1" dirty="0" err="1" smtClean="0"/>
              <a:t>eg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Trex</a:t>
            </a:r>
            <a:r>
              <a:rPr lang="en-GB" sz="1200" b="1" dirty="0" smtClean="0"/>
              <a:t>) and baking margarine.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When fat is rubbed into the flour using fingertips, this surrounds the flour particles with a waterproof coating.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This stops water becoming absorbed into the flour and prevents biscuits and pastry becoming tough.</a:t>
            </a:r>
          </a:p>
          <a:p>
            <a:endParaRPr lang="en-GB" sz="1200" b="1" dirty="0" smtClean="0">
              <a:solidFill>
                <a:srgbClr val="FF0000"/>
              </a:solidFill>
            </a:endParaRPr>
          </a:p>
          <a:p>
            <a:endParaRPr lang="en-GB" sz="1200" b="1" dirty="0">
              <a:solidFill>
                <a:srgbClr val="FF0000"/>
              </a:solidFill>
            </a:endParaRPr>
          </a:p>
          <a:p>
            <a:r>
              <a:rPr lang="en-GB" sz="1200" b="1" dirty="0" smtClean="0">
                <a:solidFill>
                  <a:srgbClr val="FF0000"/>
                </a:solidFill>
              </a:rPr>
              <a:t>Aeration</a:t>
            </a:r>
            <a:r>
              <a:rPr lang="en-GB" sz="1200" b="1" dirty="0" smtClean="0"/>
              <a:t>-is when air is trapped in a mixture to make it lighter and give it a spring texture.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Fat and sugar are creamed together.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Bubbles of air are created and a </a:t>
            </a:r>
            <a:r>
              <a:rPr lang="en-GB" sz="1200" b="1" dirty="0">
                <a:solidFill>
                  <a:srgbClr val="FF0000"/>
                </a:solidFill>
              </a:rPr>
              <a:t>s</a:t>
            </a:r>
            <a:r>
              <a:rPr lang="en-GB" sz="1200" b="1" dirty="0" smtClean="0">
                <a:solidFill>
                  <a:srgbClr val="FF0000"/>
                </a:solidFill>
              </a:rPr>
              <a:t>table </a:t>
            </a:r>
            <a:r>
              <a:rPr lang="en-GB" sz="1200" dirty="0" smtClean="0">
                <a:solidFill>
                  <a:srgbClr val="FF0000"/>
                </a:solidFill>
              </a:rPr>
              <a:t>foam </a:t>
            </a:r>
            <a:r>
              <a:rPr lang="en-GB" sz="1200" dirty="0" smtClean="0"/>
              <a:t>is formed </a:t>
            </a:r>
            <a:r>
              <a:rPr lang="en-GB" sz="1200" b="1" dirty="0" smtClean="0"/>
              <a:t>; the air stays trapped in the creamed mixture until it is cooked.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758618" y="1610606"/>
            <a:ext cx="5303274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rgbClr val="FF0000"/>
                </a:solidFill>
              </a:rPr>
              <a:t>Caramelisation</a:t>
            </a:r>
            <a:endParaRPr lang="en-GB" sz="1200" b="1" dirty="0">
              <a:solidFill>
                <a:srgbClr val="FF0000"/>
              </a:solidFill>
            </a:endParaRPr>
          </a:p>
          <a:p>
            <a:r>
              <a:rPr lang="en-GB" sz="1200" b="1" dirty="0"/>
              <a:t>When sugar is heated, it changes colour and flavour</a:t>
            </a:r>
            <a:r>
              <a:rPr lang="en-GB" sz="1200" b="1" dirty="0" smtClean="0"/>
              <a:t>.</a:t>
            </a:r>
          </a:p>
          <a:p>
            <a:r>
              <a:rPr lang="en-GB" sz="1200" b="1" dirty="0"/>
              <a:t>Sugar turns from white/clear to dark amber.</a:t>
            </a:r>
          </a:p>
          <a:p>
            <a:r>
              <a:rPr lang="en-GB" sz="1200" b="1" dirty="0"/>
              <a:t>An attractive flavour and golden colour develop</a:t>
            </a:r>
            <a:r>
              <a:rPr lang="en-GB" sz="1200" b="1" dirty="0" smtClean="0"/>
              <a:t>.</a:t>
            </a:r>
          </a:p>
          <a:p>
            <a:r>
              <a:rPr lang="en-GB" sz="1200" b="1" dirty="0" err="1"/>
              <a:t>e</a:t>
            </a:r>
            <a:r>
              <a:rPr lang="en-GB" sz="1200" b="1" dirty="0" err="1" smtClean="0"/>
              <a:t>g</a:t>
            </a:r>
            <a:r>
              <a:rPr lang="en-GB" sz="1200" b="1" dirty="0" smtClean="0"/>
              <a:t> caramel, crème caramel, caramelised onions</a:t>
            </a:r>
            <a:endParaRPr lang="en-GB" sz="1200" b="1" dirty="0"/>
          </a:p>
          <a:p>
            <a:r>
              <a:rPr lang="en-GB" sz="1200" b="1" dirty="0" smtClean="0"/>
              <a:t>Overheating </a:t>
            </a:r>
            <a:r>
              <a:rPr lang="en-GB" sz="1200" b="1" dirty="0"/>
              <a:t>produces a bitter taste and a burnt appearance</a:t>
            </a:r>
            <a:r>
              <a:rPr lang="en-GB" sz="1200" b="1" dirty="0" smtClean="0"/>
              <a:t>.</a:t>
            </a:r>
            <a:endParaRPr lang="en-GB" sz="1200" b="1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1FD226C-0506-4593-A41D-0301F27AC54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-636"/>
          <a:stretch/>
        </p:blipFill>
        <p:spPr>
          <a:xfrm>
            <a:off x="10795279" y="2337581"/>
            <a:ext cx="640451" cy="43035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148B3B3-AE07-4A66-AE47-C5DD48F2E7C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082"/>
          <a:stretch/>
        </p:blipFill>
        <p:spPr>
          <a:xfrm>
            <a:off x="11151465" y="1822903"/>
            <a:ext cx="568531" cy="39307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566" y="4574257"/>
            <a:ext cx="730067" cy="33266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591265" y="57568"/>
            <a:ext cx="6048837" cy="11695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In Practice</a:t>
            </a:r>
          </a:p>
          <a:p>
            <a:r>
              <a:rPr lang="en-GB" sz="1400" b="1" dirty="0" smtClean="0"/>
              <a:t>Investigating  popcorn</a:t>
            </a:r>
          </a:p>
          <a:p>
            <a:r>
              <a:rPr lang="en-GB" sz="1400" b="1" dirty="0" smtClean="0"/>
              <a:t>Which method of heat transfer</a:t>
            </a:r>
          </a:p>
          <a:p>
            <a:r>
              <a:rPr lang="en-GB" sz="1400" b="1" dirty="0"/>
              <a:t>p</a:t>
            </a:r>
            <a:r>
              <a:rPr lang="en-GB" sz="1400" b="1" dirty="0" smtClean="0"/>
              <a:t>roduces the best popcorn?</a:t>
            </a:r>
          </a:p>
          <a:p>
            <a:r>
              <a:rPr lang="en-GB" sz="1400" b="1" dirty="0" smtClean="0"/>
              <a:t>Justify your choice.</a:t>
            </a:r>
          </a:p>
        </p:txBody>
      </p:sp>
      <p:pic>
        <p:nvPicPr>
          <p:cNvPr id="43" name="Picture 42" descr="Close up of bowl of unpopped &lt;strong&gt;popcorn kernels&lt;/strong&gt; on white ...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61" y="121071"/>
            <a:ext cx="636463" cy="487784"/>
          </a:xfrm>
          <a:prstGeom prst="rect">
            <a:avLst/>
          </a:prstGeom>
        </p:spPr>
      </p:pic>
      <p:pic>
        <p:nvPicPr>
          <p:cNvPr id="42" name="Picture 41" descr="File:&lt;strong&gt;Popcorn&lt;/strong&gt; (1).jpg - Wikimedia Commons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45" y="659575"/>
            <a:ext cx="628960" cy="522285"/>
          </a:xfrm>
          <a:prstGeom prst="rect">
            <a:avLst/>
          </a:prstGeom>
        </p:spPr>
      </p:pic>
      <p:pic>
        <p:nvPicPr>
          <p:cNvPr id="44" name="Picture 43" descr="&lt;strong&gt;Microwave popcorn&lt;/strong&gt; - Wikipedia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8"/>
          <a:stretch/>
        </p:blipFill>
        <p:spPr>
          <a:xfrm>
            <a:off x="6772171" y="225391"/>
            <a:ext cx="795212" cy="410792"/>
          </a:xfrm>
          <a:prstGeom prst="rect">
            <a:avLst/>
          </a:prstGeom>
        </p:spPr>
      </p:pic>
      <p:pic>
        <p:nvPicPr>
          <p:cNvPr id="45" name="Picture 44" descr="How to Make Perfect &lt;strong&gt;Popcorn&lt;/strong&gt; - Two Sisters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06" b="16222"/>
          <a:stretch/>
        </p:blipFill>
        <p:spPr>
          <a:xfrm>
            <a:off x="7680384" y="328987"/>
            <a:ext cx="838838" cy="707650"/>
          </a:xfrm>
          <a:prstGeom prst="rect">
            <a:avLst/>
          </a:prstGeom>
        </p:spPr>
      </p:pic>
      <p:pic>
        <p:nvPicPr>
          <p:cNvPr id="58" name="Picture 57" descr="&lt;strong&gt;Popcorn maker&lt;/strong&gt; - Wikipedia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582" y="325968"/>
            <a:ext cx="867085" cy="69466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745691" y="1290824"/>
            <a:ext cx="5303274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Functional property-the </a:t>
            </a:r>
            <a:r>
              <a:rPr lang="en-GB" sz="1200" b="1" dirty="0" smtClean="0"/>
              <a:t>role of ingredients in a mixture</a:t>
            </a:r>
            <a:endParaRPr lang="en-GB" sz="12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3579525" y="1671716"/>
            <a:ext cx="3121178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Denature</a:t>
            </a:r>
            <a:r>
              <a:rPr lang="en-GB" sz="1200" b="1" dirty="0"/>
              <a:t>-protein changes </a:t>
            </a:r>
            <a:r>
              <a:rPr lang="en-GB" sz="1200" b="1" dirty="0" smtClean="0"/>
              <a:t>shape.</a:t>
            </a:r>
          </a:p>
          <a:p>
            <a:r>
              <a:rPr lang="en-GB" sz="1200" b="1" dirty="0" smtClean="0"/>
              <a:t>Amino acid chains unfold by: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u="sng" dirty="0" smtClean="0"/>
              <a:t>Heat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eg</a:t>
            </a:r>
            <a:r>
              <a:rPr lang="en-GB" sz="1200" b="1" dirty="0" smtClean="0"/>
              <a:t> fried egg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u="sng" dirty="0" smtClean="0"/>
              <a:t>Acid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eg</a:t>
            </a:r>
            <a:r>
              <a:rPr lang="en-GB" sz="1200" b="1" dirty="0" smtClean="0"/>
              <a:t> lemon juice in a marinade tenderises chicken</a:t>
            </a:r>
            <a:endParaRPr lang="en-GB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u="sng" dirty="0" smtClean="0"/>
              <a:t>Mechanical action </a:t>
            </a:r>
            <a:r>
              <a:rPr lang="en-GB" sz="1200" b="1" dirty="0" err="1" smtClean="0"/>
              <a:t>eg</a:t>
            </a:r>
            <a:r>
              <a:rPr lang="en-GB" sz="1200" b="1" dirty="0" smtClean="0"/>
              <a:t> when </a:t>
            </a:r>
          </a:p>
          <a:p>
            <a:r>
              <a:rPr lang="en-GB" sz="1200" b="1" dirty="0" smtClean="0"/>
              <a:t>Egg whites are whisked the </a:t>
            </a:r>
          </a:p>
          <a:p>
            <a:r>
              <a:rPr lang="en-GB" sz="1200" b="1" dirty="0" smtClean="0"/>
              <a:t>protein stretches into strands </a:t>
            </a:r>
          </a:p>
          <a:p>
            <a:r>
              <a:rPr lang="en-GB" sz="1200" b="1" dirty="0" smtClean="0"/>
              <a:t>and air is trapped.  </a:t>
            </a:r>
          </a:p>
          <a:p>
            <a:r>
              <a:rPr lang="en-GB" sz="1200" b="1" dirty="0" smtClean="0"/>
              <a:t>A </a:t>
            </a:r>
            <a:r>
              <a:rPr lang="en-GB" sz="1200" b="1" dirty="0" smtClean="0">
                <a:solidFill>
                  <a:srgbClr val="FF0000"/>
                </a:solidFill>
              </a:rPr>
              <a:t>gas-in-liquid foam </a:t>
            </a:r>
            <a:r>
              <a:rPr lang="en-GB" sz="1200" b="1" dirty="0" smtClean="0"/>
              <a:t>is formed when the </a:t>
            </a:r>
          </a:p>
          <a:p>
            <a:r>
              <a:rPr lang="en-GB" sz="1200" b="1" dirty="0" smtClean="0"/>
              <a:t>Liquid egg forms a film around each air bubble</a:t>
            </a:r>
          </a:p>
        </p:txBody>
      </p:sp>
      <p:pic>
        <p:nvPicPr>
          <p:cNvPr id="57" name="Picture 56" descr="&lt;strong&gt;Egg&lt;/strong&gt; - Wikimedia Commons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54" y="1684895"/>
            <a:ext cx="440415" cy="203069"/>
          </a:xfrm>
          <a:prstGeom prst="rect">
            <a:avLst/>
          </a:prstGeom>
        </p:spPr>
      </p:pic>
      <p:pic>
        <p:nvPicPr>
          <p:cNvPr id="54" name="Picture 14" descr="Image result for cooked egg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52" y="1951669"/>
            <a:ext cx="419559" cy="31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ked Honey and &lt;strong&gt;Lemon&lt;/strong&gt; &lt;strong&gt;Chicken&lt;/strong&gt; Wings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40" y="2398376"/>
            <a:ext cx="484242" cy="308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4537" y="4052416"/>
            <a:ext cx="3077497" cy="17389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Coagulation</a:t>
            </a:r>
            <a:r>
              <a:rPr lang="en-GB" sz="1200" b="1" dirty="0" smtClean="0"/>
              <a:t> happens when the protein in the food sets during the cooking process.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The heat of an electric </a:t>
            </a:r>
          </a:p>
          <a:p>
            <a:r>
              <a:rPr lang="en-GB" sz="1200" b="1" dirty="0" smtClean="0"/>
              <a:t>whisks sets egg white </a:t>
            </a:r>
          </a:p>
          <a:p>
            <a:endParaRPr lang="en-GB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The heat of an oven sets </a:t>
            </a:r>
          </a:p>
          <a:p>
            <a:r>
              <a:rPr lang="en-GB" sz="1200" b="1" dirty="0" smtClean="0"/>
              <a:t>eggs </a:t>
            </a:r>
          </a:p>
          <a:p>
            <a:endParaRPr lang="en-GB" sz="1100" dirty="0"/>
          </a:p>
        </p:txBody>
      </p:sp>
      <p:pic>
        <p:nvPicPr>
          <p:cNvPr id="63" name="Picture 16" descr="Image result for quich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380" y="5206206"/>
            <a:ext cx="575831" cy="35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8" descr="Image result for meringu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25" y="4878377"/>
            <a:ext cx="579699" cy="38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rab and Vegetable Soufflé | corkandspoon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4427" y="2793722"/>
            <a:ext cx="494069" cy="43876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92" y="1822903"/>
            <a:ext cx="494644" cy="3722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6098" y="6265299"/>
            <a:ext cx="5285794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Do not forget </a:t>
            </a:r>
            <a:r>
              <a:rPr lang="en-GB" sz="1200" b="1" dirty="0" smtClean="0">
                <a:solidFill>
                  <a:srgbClr val="FF0000"/>
                </a:solidFill>
              </a:rPr>
              <a:t>cooking by microwave, raising agents, gelatinisation </a:t>
            </a:r>
            <a:r>
              <a:rPr lang="en-GB" sz="1200" b="1" dirty="0" smtClean="0"/>
              <a:t>of starch in sauces and </a:t>
            </a:r>
            <a:r>
              <a:rPr lang="en-GB" sz="1200" b="1" dirty="0" smtClean="0">
                <a:solidFill>
                  <a:srgbClr val="FF0000"/>
                </a:solidFill>
              </a:rPr>
              <a:t>emulsification</a:t>
            </a:r>
            <a:r>
              <a:rPr lang="en-GB" sz="1200" b="1" dirty="0" smtClean="0"/>
              <a:t> in mayonnaise are  ………………  ‘</a:t>
            </a:r>
            <a:r>
              <a:rPr lang="en-GB" sz="1200" b="1" dirty="0" smtClean="0">
                <a:solidFill>
                  <a:srgbClr val="FF0000"/>
                </a:solidFill>
              </a:rPr>
              <a:t>scientific processes’.</a:t>
            </a:r>
            <a:endParaRPr lang="en-GB" sz="1200" b="1" dirty="0">
              <a:solidFill>
                <a:srgbClr val="FF0000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102" y="3848024"/>
            <a:ext cx="562084" cy="39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423" y="3834421"/>
            <a:ext cx="578490" cy="404003"/>
          </a:xfrm>
          <a:prstGeom prst="rect">
            <a:avLst/>
          </a:prstGeom>
        </p:spPr>
      </p:pic>
      <p:pic>
        <p:nvPicPr>
          <p:cNvPr id="80" name="image11.jpeg" descr="DSC01081"/>
          <p:cNvPicPr/>
          <p:nvPr/>
        </p:nvPicPr>
        <p:blipFill rotWithShape="1">
          <a:blip r:embed="rId29" cstate="print"/>
          <a:srcRect l="14019" r="35961" b="15060"/>
          <a:stretch/>
        </p:blipFill>
        <p:spPr>
          <a:xfrm>
            <a:off x="9582802" y="4565026"/>
            <a:ext cx="619384" cy="332660"/>
          </a:xfrm>
          <a:prstGeom prst="rect">
            <a:avLst/>
          </a:prstGeom>
        </p:spPr>
      </p:pic>
      <p:pic>
        <p:nvPicPr>
          <p:cNvPr id="10" name="Picture 9" descr="physical - Why do &lt;strong&gt;Microwave&lt;/strong&gt; &lt;strong&gt;oven&lt;/strong&gt; UIs fail? - User ...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55" y="647339"/>
            <a:ext cx="774886" cy="506468"/>
          </a:xfrm>
          <a:prstGeom prst="rect">
            <a:avLst/>
          </a:prstGeom>
        </p:spPr>
      </p:pic>
      <p:pic>
        <p:nvPicPr>
          <p:cNvPr id="81" name="Picture 80" descr="Crab and Vegetable Soufflé | corkandspoon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540" y="4539329"/>
            <a:ext cx="608188" cy="396655"/>
          </a:xfrm>
          <a:prstGeom prst="rect">
            <a:avLst/>
          </a:prstGeom>
        </p:spPr>
      </p:pic>
      <p:sp>
        <p:nvSpPr>
          <p:cNvPr id="82" name="Right Arrow 81"/>
          <p:cNvSpPr/>
          <p:nvPr/>
        </p:nvSpPr>
        <p:spPr>
          <a:xfrm rot="5400000">
            <a:off x="6181324" y="519851"/>
            <a:ext cx="250792" cy="106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dirty="0" smtClean="0"/>
              <a:t>c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9704738" y="32017"/>
            <a:ext cx="2357154" cy="12160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3" name="TextBox 82"/>
          <p:cNvSpPr txBox="1"/>
          <p:nvPr/>
        </p:nvSpPr>
        <p:spPr>
          <a:xfrm>
            <a:off x="9761154" y="146366"/>
            <a:ext cx="2236102" cy="95410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Research Task:</a:t>
            </a:r>
          </a:p>
          <a:p>
            <a:r>
              <a:rPr lang="en-GB" sz="1400" b="1" dirty="0" smtClean="0"/>
              <a:t>How does </a:t>
            </a:r>
            <a:r>
              <a:rPr lang="en-GB" sz="1400" b="1" u="sng" dirty="0" smtClean="0"/>
              <a:t>COOKING </a:t>
            </a:r>
            <a:r>
              <a:rPr lang="en-GB" sz="1400" b="1" dirty="0" smtClean="0"/>
              <a:t>affect </a:t>
            </a:r>
          </a:p>
          <a:p>
            <a:r>
              <a:rPr lang="en-GB" sz="1400" b="1" dirty="0"/>
              <a:t>t</a:t>
            </a:r>
            <a:r>
              <a:rPr lang="en-GB" sz="1400" b="1" dirty="0" smtClean="0"/>
              <a:t>he sensory and nutritional</a:t>
            </a:r>
          </a:p>
          <a:p>
            <a:r>
              <a:rPr lang="en-GB" sz="1400" b="1" dirty="0"/>
              <a:t>p</a:t>
            </a:r>
            <a:r>
              <a:rPr lang="en-GB" sz="1400" b="1" dirty="0" smtClean="0"/>
              <a:t>roperties of food?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4537" y="5568047"/>
            <a:ext cx="3119678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Self Assessment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Give an example of solid and liquid fats.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How does rubbing the fat into the flour</a:t>
            </a:r>
          </a:p>
          <a:p>
            <a:r>
              <a:rPr lang="en-GB" sz="1200" b="1" dirty="0" smtClean="0"/>
              <a:t>help to prevent pastry from being tough?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How does aeration help to keep cake mixtures light and springy?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5711" y="5396374"/>
            <a:ext cx="291791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Why is vinegar sometimes added to the </a:t>
            </a:r>
          </a:p>
          <a:p>
            <a:r>
              <a:rPr lang="en-GB" sz="1200" b="1" dirty="0" smtClean="0"/>
              <a:t>cooking water when poaching eggs?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Explain why an egg white can be set </a:t>
            </a:r>
          </a:p>
          <a:p>
            <a:r>
              <a:rPr lang="en-GB" sz="1200" b="1" dirty="0"/>
              <a:t>b</a:t>
            </a:r>
            <a:r>
              <a:rPr lang="en-GB" sz="1200" b="1" dirty="0" smtClean="0"/>
              <a:t>ut the yolk is still runny?</a:t>
            </a:r>
            <a:endParaRPr lang="en-GB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745122" y="5392947"/>
            <a:ext cx="2303843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In your own words</a:t>
            </a:r>
          </a:p>
          <a:p>
            <a:r>
              <a:rPr lang="en-GB" sz="1200" b="1" dirty="0"/>
              <a:t>a</a:t>
            </a:r>
            <a:r>
              <a:rPr lang="en-GB" sz="1200" b="1" dirty="0" smtClean="0"/>
              <a:t>nd without looking at the KO</a:t>
            </a:r>
          </a:p>
          <a:p>
            <a:r>
              <a:rPr lang="en-GB" sz="1200" b="1" dirty="0"/>
              <a:t>d</a:t>
            </a:r>
            <a:r>
              <a:rPr lang="en-GB" sz="1200" b="1" dirty="0" smtClean="0"/>
              <a:t>escribe the process of </a:t>
            </a:r>
            <a:r>
              <a:rPr lang="en-GB" sz="1200" b="1" dirty="0" err="1" smtClean="0">
                <a:solidFill>
                  <a:srgbClr val="FF0000"/>
                </a:solidFill>
              </a:rPr>
              <a:t>caramelisation</a:t>
            </a:r>
            <a:r>
              <a:rPr lang="en-GB" sz="1200" b="1" dirty="0" smtClean="0">
                <a:solidFill>
                  <a:srgbClr val="FF0000"/>
                </a:solidFill>
              </a:rPr>
              <a:t>.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63701" y="2456992"/>
            <a:ext cx="979383" cy="2449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841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86" y="46258"/>
            <a:ext cx="4250114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Year 9 – How is flour turned into pasta?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176" y="647970"/>
            <a:ext cx="2071298" cy="1379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285" y="660366"/>
            <a:ext cx="2071297" cy="1375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8811"/>
          <a:stretch/>
        </p:blipFill>
        <p:spPr>
          <a:xfrm>
            <a:off x="5973389" y="1040229"/>
            <a:ext cx="1888208" cy="1308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3412" y="2084380"/>
            <a:ext cx="2081170" cy="1179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7102" y="415590"/>
            <a:ext cx="4232998" cy="35735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The best flour used </a:t>
            </a:r>
            <a:r>
              <a:rPr lang="en-GB" sz="1200" b="1" dirty="0"/>
              <a:t>to make pasta is called </a:t>
            </a:r>
            <a:r>
              <a:rPr lang="en-GB" sz="1200" b="1" dirty="0">
                <a:solidFill>
                  <a:srgbClr val="FF0000"/>
                </a:solidFill>
              </a:rPr>
              <a:t>durum wheat </a:t>
            </a:r>
            <a:r>
              <a:rPr lang="en-GB" sz="1200" b="1" dirty="0" smtClean="0">
                <a:solidFill>
                  <a:srgbClr val="FF0000"/>
                </a:solidFill>
              </a:rPr>
              <a:t>flour. </a:t>
            </a:r>
            <a:r>
              <a:rPr lang="en-GB" sz="1200" b="1" dirty="0" smtClean="0"/>
              <a:t>It </a:t>
            </a:r>
            <a:r>
              <a:rPr lang="en-GB" sz="1200" b="1" dirty="0"/>
              <a:t>is sometimes called </a:t>
            </a:r>
            <a:r>
              <a:rPr lang="en-GB" sz="1200" b="1" dirty="0" err="1"/>
              <a:t>dopio</a:t>
            </a:r>
            <a:r>
              <a:rPr lang="en-GB" sz="1200" b="1" dirty="0"/>
              <a:t> </a:t>
            </a:r>
            <a:r>
              <a:rPr lang="en-GB" sz="1200" b="1" dirty="0" smtClean="0"/>
              <a:t>zero (double zero) </a:t>
            </a:r>
            <a:r>
              <a:rPr lang="en-GB" sz="1200" b="1" dirty="0"/>
              <a:t>flour. Strong flour can also be </a:t>
            </a:r>
            <a:r>
              <a:rPr lang="en-GB" sz="1200" b="1" dirty="0" smtClean="0"/>
              <a:t>used. It </a:t>
            </a:r>
            <a:r>
              <a:rPr lang="en-GB" sz="1200" b="1" dirty="0"/>
              <a:t>makes a stretchy dough and holds its shape during cooking due to the high gluten content</a:t>
            </a:r>
            <a:r>
              <a:rPr lang="en-GB" sz="1600" b="1" dirty="0"/>
              <a:t>. </a:t>
            </a:r>
          </a:p>
          <a:p>
            <a:endParaRPr lang="en-GB" sz="1600" b="1" dirty="0"/>
          </a:p>
          <a:p>
            <a:endParaRPr lang="en-GB" sz="1600" b="1" dirty="0" smtClean="0"/>
          </a:p>
          <a:p>
            <a:endParaRPr lang="en-GB" sz="1600" b="1" dirty="0"/>
          </a:p>
          <a:p>
            <a:endParaRPr lang="en-GB" sz="1600" b="1" dirty="0" smtClean="0"/>
          </a:p>
          <a:p>
            <a:r>
              <a:rPr lang="en-GB" sz="1200" b="1" dirty="0" smtClean="0"/>
              <a:t>Flour is produced through the milling process. Wheat, a cereal grain is </a:t>
            </a:r>
            <a:r>
              <a:rPr lang="en-GB" sz="1200" b="1" dirty="0"/>
              <a:t>ground down to make flour. </a:t>
            </a:r>
            <a:r>
              <a:rPr lang="en-GB" sz="1200" b="1" dirty="0" smtClean="0"/>
              <a:t>This is an example of </a:t>
            </a:r>
            <a:r>
              <a:rPr lang="en-GB" sz="1200" b="1" dirty="0" smtClean="0">
                <a:solidFill>
                  <a:srgbClr val="FF0000"/>
                </a:solidFill>
              </a:rPr>
              <a:t>primary processing</a:t>
            </a:r>
            <a:r>
              <a:rPr lang="en-GB" sz="1200" b="1" dirty="0" smtClean="0"/>
              <a:t>.</a:t>
            </a:r>
          </a:p>
          <a:p>
            <a:r>
              <a:rPr lang="en-GB" sz="1200" b="1" dirty="0" smtClean="0"/>
              <a:t>The </a:t>
            </a:r>
            <a:r>
              <a:rPr lang="en-GB" sz="1200" b="1" dirty="0"/>
              <a:t>type of flour depends on how much of the wheat grain is found in the </a:t>
            </a:r>
            <a:r>
              <a:rPr lang="en-GB" sz="1200" b="1" dirty="0" smtClean="0"/>
              <a:t>flour. </a:t>
            </a:r>
            <a:r>
              <a:rPr lang="en-GB" sz="1200" b="1" dirty="0"/>
              <a:t>This is called the </a:t>
            </a:r>
            <a:r>
              <a:rPr lang="en-GB" sz="1200" b="1" dirty="0">
                <a:solidFill>
                  <a:srgbClr val="FF0000"/>
                </a:solidFill>
              </a:rPr>
              <a:t>extraction rate. </a:t>
            </a:r>
            <a:r>
              <a:rPr lang="en-GB" sz="1200" b="1" dirty="0"/>
              <a:t>The higher the extraction rate the more </a:t>
            </a:r>
            <a:r>
              <a:rPr lang="en-GB" sz="1200" b="1" dirty="0">
                <a:solidFill>
                  <a:srgbClr val="FF0000"/>
                </a:solidFill>
              </a:rPr>
              <a:t>fibre</a:t>
            </a:r>
            <a:r>
              <a:rPr lang="en-GB" sz="1200" b="1" dirty="0"/>
              <a:t> is found in the flour </a:t>
            </a:r>
            <a:r>
              <a:rPr lang="en-GB" sz="1200" b="1" dirty="0" err="1"/>
              <a:t>eg</a:t>
            </a:r>
            <a:r>
              <a:rPr lang="en-GB" sz="1200" b="1" dirty="0"/>
              <a:t> 100% gives wholemeal flour and 70% gives white flour.</a:t>
            </a:r>
          </a:p>
          <a:p>
            <a:r>
              <a:rPr lang="en-GB" sz="1200" b="1" dirty="0"/>
              <a:t>White flour is </a:t>
            </a:r>
            <a:r>
              <a:rPr lang="en-GB" sz="1200" b="1" dirty="0">
                <a:solidFill>
                  <a:srgbClr val="FF0000"/>
                </a:solidFill>
              </a:rPr>
              <a:t>fortified</a:t>
            </a:r>
            <a:r>
              <a:rPr lang="en-GB" sz="1200" b="1" dirty="0"/>
              <a:t> with calcium, iron and B-vitamins because they are removed when the flour is </a:t>
            </a:r>
            <a:r>
              <a:rPr lang="en-GB" sz="1200" b="1" dirty="0" smtClean="0"/>
              <a:t>processed</a:t>
            </a:r>
            <a:endParaRPr lang="en-GB" sz="1600" b="1" dirty="0"/>
          </a:p>
        </p:txBody>
      </p:sp>
      <p:sp>
        <p:nvSpPr>
          <p:cNvPr id="11" name="Rectangle 10"/>
          <p:cNvSpPr/>
          <p:nvPr/>
        </p:nvSpPr>
        <p:spPr>
          <a:xfrm>
            <a:off x="67169" y="4066992"/>
            <a:ext cx="4195324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Primary processing </a:t>
            </a:r>
            <a:r>
              <a:rPr lang="en-GB" sz="1200" b="1" dirty="0"/>
              <a:t>means changing the raw food material into food that can be either eaten immediately or processed into other types of </a:t>
            </a:r>
            <a:r>
              <a:rPr lang="en-GB" sz="1200" b="1" dirty="0" smtClean="0"/>
              <a:t>food.</a:t>
            </a:r>
          </a:p>
          <a:p>
            <a:r>
              <a:rPr lang="en-GB" sz="1200" b="1" dirty="0">
                <a:solidFill>
                  <a:srgbClr val="FF0000"/>
                </a:solidFill>
              </a:rPr>
              <a:t>Gluten </a:t>
            </a:r>
            <a:r>
              <a:rPr lang="en-GB" sz="1200" b="1" dirty="0"/>
              <a:t>is a protein which is formed when water is added to the flour and mixed.</a:t>
            </a:r>
          </a:p>
          <a:p>
            <a:r>
              <a:rPr lang="en-GB" sz="1200" b="1" dirty="0" smtClean="0">
                <a:solidFill>
                  <a:srgbClr val="FF0000"/>
                </a:solidFill>
              </a:rPr>
              <a:t>Fortified -</a:t>
            </a:r>
            <a:r>
              <a:rPr lang="en-GB" sz="1200" b="1" dirty="0" smtClean="0"/>
              <a:t>vitamins and minerals are added to foods to improve the nutritional value </a:t>
            </a:r>
            <a:r>
              <a:rPr lang="en-GB" sz="1200" b="1" dirty="0" err="1" smtClean="0"/>
              <a:t>eg</a:t>
            </a:r>
            <a:r>
              <a:rPr lang="en-GB" sz="1200" b="1" dirty="0" smtClean="0"/>
              <a:t> calcium is added to flour.</a:t>
            </a:r>
            <a:endParaRPr lang="en-GB" sz="1200" b="1" dirty="0"/>
          </a:p>
          <a:p>
            <a:endParaRPr lang="en-GB" sz="1200" dirty="0"/>
          </a:p>
        </p:txBody>
      </p:sp>
      <p:pic>
        <p:nvPicPr>
          <p:cNvPr id="13" name="Picture 12" descr="Free Images : landscape, cloud, sky, field, barley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7" y="1390168"/>
            <a:ext cx="765392" cy="520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language - What is the meaning of the term whole &lt;strong&gt;grain&lt;/strong&gt; ...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8920" r="10878" b="21534"/>
          <a:stretch/>
        </p:blipFill>
        <p:spPr>
          <a:xfrm>
            <a:off x="1233234" y="1390168"/>
            <a:ext cx="749229" cy="5604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8061" b="12335"/>
          <a:stretch/>
        </p:blipFill>
        <p:spPr>
          <a:xfrm>
            <a:off x="2278282" y="1410312"/>
            <a:ext cx="858080" cy="520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6836" r="11600"/>
          <a:stretch/>
        </p:blipFill>
        <p:spPr>
          <a:xfrm>
            <a:off x="3485579" y="1226870"/>
            <a:ext cx="600489" cy="8390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17524" y="40737"/>
            <a:ext cx="3544073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How is pasta dough made? Watch this video clip –</a:t>
            </a:r>
          </a:p>
          <a:p>
            <a:r>
              <a:rPr lang="en-GB" sz="1200" dirty="0" smtClean="0">
                <a:solidFill>
                  <a:srgbClr val="FF0000"/>
                </a:solidFill>
                <a:hlinkClick r:id="rId10"/>
              </a:rPr>
              <a:t>www.youtube.com/watch?v=dSyYir5Sc8A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24870" y="502402"/>
            <a:ext cx="353672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A basic pasta dough is made from flour, salt, eggs, oil and water.</a:t>
            </a: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7921087" y="78273"/>
            <a:ext cx="415349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A pasta machine is usually used to make different types of pasta.</a:t>
            </a:r>
            <a:endParaRPr lang="en-GB" sz="1200" b="1" dirty="0"/>
          </a:p>
        </p:txBody>
      </p:sp>
      <p:sp>
        <p:nvSpPr>
          <p:cNvPr id="23" name="Rectangle 22"/>
          <p:cNvSpPr/>
          <p:nvPr/>
        </p:nvSpPr>
        <p:spPr>
          <a:xfrm>
            <a:off x="4324870" y="2425224"/>
            <a:ext cx="3536727" cy="32316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indent="-457200">
              <a:buAutoNum type="arabicPeriod"/>
            </a:pPr>
            <a:r>
              <a:rPr lang="en-GB" sz="1200" b="1" dirty="0"/>
              <a:t>Place the flour and salt on the worktop and mix in the rest of the ingredients using your hands.</a:t>
            </a:r>
          </a:p>
          <a:p>
            <a:pPr lvl="1" indent="-457200">
              <a:buAutoNum type="arabicPeriod"/>
            </a:pPr>
            <a:r>
              <a:rPr lang="en-GB" sz="1200" b="1" dirty="0"/>
              <a:t>Knead the dough until it is smooth (about 5 minutes).</a:t>
            </a:r>
          </a:p>
          <a:p>
            <a:pPr lvl="1" indent="-457200">
              <a:buAutoNum type="arabicPeriod"/>
            </a:pPr>
            <a:r>
              <a:rPr lang="en-GB" sz="1200" b="1" dirty="0"/>
              <a:t>Roll the dough using a pasta machine, and cut into the desired shape. If a pasta machine is not available, roll the pasta on a well-floured surface to a thickness of about 0.5mm.</a:t>
            </a:r>
          </a:p>
          <a:p>
            <a:pPr lvl="1" indent="-457200">
              <a:buAutoNum type="arabicPeriod"/>
            </a:pPr>
            <a:r>
              <a:rPr lang="en-GB" sz="1200" b="1" dirty="0"/>
              <a:t>Cook the pasta shapes in a pan half full of boiling water with half a teaspoon of salt added for 3 to 5 minutes or until it is </a:t>
            </a:r>
            <a:r>
              <a:rPr lang="en-GB" sz="1200" b="1" i="1" dirty="0"/>
              <a:t>al dente</a:t>
            </a:r>
            <a:r>
              <a:rPr lang="en-GB" sz="1200" b="1" dirty="0"/>
              <a:t> (firm to bite).</a:t>
            </a:r>
          </a:p>
          <a:p>
            <a:pPr lvl="1" indent="-457200">
              <a:buAutoNum type="arabicPeriod"/>
            </a:pPr>
            <a:r>
              <a:rPr lang="en-GB" sz="1200" b="1" dirty="0"/>
              <a:t>Drain and add some grated cheese, tomato sauce and black pepper if you wish, and taste.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23200" y="1040229"/>
            <a:ext cx="158670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200g 00 </a:t>
            </a:r>
            <a:r>
              <a:rPr lang="en-GB" sz="1200" b="1" dirty="0" smtClean="0"/>
              <a:t>flour/Strong</a:t>
            </a:r>
          </a:p>
          <a:p>
            <a:r>
              <a:rPr lang="en-GB" sz="1200" b="1" dirty="0"/>
              <a:t>plain </a:t>
            </a:r>
            <a:r>
              <a:rPr lang="en-GB" sz="1200" b="1" dirty="0" smtClean="0"/>
              <a:t>flour</a:t>
            </a:r>
          </a:p>
          <a:p>
            <a:r>
              <a:rPr lang="en-GB" sz="1200" b="1" dirty="0" smtClean="0"/>
              <a:t>Half </a:t>
            </a:r>
            <a:r>
              <a:rPr lang="en-GB" sz="1200" b="1" dirty="0"/>
              <a:t>a teaspoon </a:t>
            </a:r>
            <a:r>
              <a:rPr lang="en-GB" sz="1200" b="1" dirty="0" smtClean="0"/>
              <a:t>salt</a:t>
            </a:r>
          </a:p>
          <a:p>
            <a:r>
              <a:rPr lang="en-GB" sz="1200" b="1" dirty="0" smtClean="0"/>
              <a:t>1 </a:t>
            </a:r>
            <a:r>
              <a:rPr lang="en-GB" sz="1200" b="1" dirty="0"/>
              <a:t>tablespoon </a:t>
            </a:r>
            <a:r>
              <a:rPr lang="en-GB" sz="1200" b="1" dirty="0" smtClean="0"/>
              <a:t>oil</a:t>
            </a:r>
          </a:p>
          <a:p>
            <a:r>
              <a:rPr lang="en-GB" sz="1200" b="1" dirty="0" smtClean="0"/>
              <a:t>2 eggs</a:t>
            </a:r>
          </a:p>
          <a:p>
            <a:r>
              <a:rPr lang="en-GB" sz="1200" b="1" dirty="0" smtClean="0"/>
              <a:t>1 </a:t>
            </a:r>
            <a:r>
              <a:rPr lang="en-GB" sz="1200" b="1" dirty="0"/>
              <a:t>to 2 tablespoons </a:t>
            </a:r>
            <a:r>
              <a:rPr lang="en-GB" sz="1200" b="1" dirty="0" smtClean="0"/>
              <a:t>water</a:t>
            </a:r>
            <a:endParaRPr lang="en-GB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124500" y="2135272"/>
            <a:ext cx="1666258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There are many different shapes and varieties of dried pasta </a:t>
            </a:r>
          </a:p>
          <a:p>
            <a:r>
              <a:rPr lang="en-GB" sz="1200" dirty="0" smtClean="0"/>
              <a:t>for example farfalle – bow ties, penne – tubes, fusilli - twists</a:t>
            </a:r>
            <a:endParaRPr lang="en-GB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7979027" y="3573658"/>
            <a:ext cx="195720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u="sng" dirty="0" smtClean="0"/>
              <a:t>Dried pasta </a:t>
            </a:r>
            <a:r>
              <a:rPr lang="en-GB" sz="1200" b="1" dirty="0" smtClean="0"/>
              <a:t>has a firm, solid texture. Served with chunky vegetable and meat sauces </a:t>
            </a:r>
            <a:r>
              <a:rPr lang="en-GB" sz="1200" b="1" dirty="0" err="1" smtClean="0"/>
              <a:t>eg</a:t>
            </a:r>
            <a:r>
              <a:rPr lang="en-GB" sz="1200" b="1" dirty="0" smtClean="0"/>
              <a:t> Bolognese sauce.</a:t>
            </a:r>
          </a:p>
        </p:txBody>
      </p:sp>
      <p:pic>
        <p:nvPicPr>
          <p:cNvPr id="28" name="Picture 27" descr="File:Lutong Bahay - &lt;strong&gt;Bolognese&lt;/strong&gt; &lt;strong&gt;Spaghetti&lt;/strong&gt;.jpg - Wikimedia ...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115" y="3580208"/>
            <a:ext cx="903037" cy="636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7979027" y="4620725"/>
            <a:ext cx="1997989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200" b="1" u="sng" dirty="0"/>
              <a:t>Fresh pasta </a:t>
            </a:r>
            <a:r>
              <a:rPr lang="en-GB" sz="1200" b="1" dirty="0"/>
              <a:t>has a softer texture and will absorb the flavours </a:t>
            </a:r>
            <a:r>
              <a:rPr lang="en-GB" sz="1200" b="1" dirty="0" smtClean="0"/>
              <a:t>of </a:t>
            </a:r>
            <a:r>
              <a:rPr lang="en-GB" sz="1200" b="1" dirty="0"/>
              <a:t>the sauce it is served with </a:t>
            </a:r>
            <a:r>
              <a:rPr lang="en-GB" sz="1200" b="1" dirty="0" err="1"/>
              <a:t>eg</a:t>
            </a:r>
            <a:r>
              <a:rPr lang="en-GB" sz="1200" b="1" dirty="0"/>
              <a:t> carbonara</a:t>
            </a:r>
          </a:p>
        </p:txBody>
      </p:sp>
      <p:pic>
        <p:nvPicPr>
          <p:cNvPr id="31" name="Picture 30" descr="100th Post! How to Make &lt;strong&gt;Pasta&lt;/strong&gt; + News | Wandering Spic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49" y="4516291"/>
            <a:ext cx="764040" cy="10597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 descr="&lt;strong&gt;Carbonara&lt;/strong&gt; - Wikipedia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44" y="4706041"/>
            <a:ext cx="880488" cy="6603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67169" y="5704049"/>
            <a:ext cx="4187790" cy="10464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Self Assessment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Why is bread dough made with strong plain flour?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Why is pasta made with </a:t>
            </a:r>
            <a:r>
              <a:rPr lang="en-GB" sz="1200" b="1" dirty="0" err="1" smtClean="0"/>
              <a:t>dopio</a:t>
            </a:r>
            <a:r>
              <a:rPr lang="en-GB" sz="1200" b="1" dirty="0" smtClean="0"/>
              <a:t> zero flour?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Describe the difference between dried and fresh pasta and give examples of dishes they could be used for.</a:t>
            </a:r>
            <a:endParaRPr lang="en-GB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339004" y="5704049"/>
            <a:ext cx="3548862" cy="10464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In Practice</a:t>
            </a:r>
            <a:endParaRPr lang="en-GB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Make a dish using pasta such as carbonara, lasagne  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Make some pasta dough, create some shapes, cook them and add to a reduction tomato sauce.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007778" y="5704049"/>
            <a:ext cx="3932493" cy="10464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Extension</a:t>
            </a:r>
          </a:p>
          <a:p>
            <a:r>
              <a:rPr lang="en-GB" sz="1200" b="1" dirty="0" smtClean="0"/>
              <a:t>Investigate bread making. You made bread dough in Year 8 why not try and make some at home. You could make some garlic bread to serve with the pasta dish. Enjoy!</a:t>
            </a:r>
          </a:p>
          <a:p>
            <a:endParaRPr lang="en-GB" sz="1200" b="1" dirty="0"/>
          </a:p>
        </p:txBody>
      </p:sp>
      <p:pic>
        <p:nvPicPr>
          <p:cNvPr id="3" name="Picture 2" descr="&lt;strong&gt;Spaghetti&lt;/strong&gt; with Sun &lt;strong&gt;Dried&lt;/strong&gt; Tomatoes &amp; Spinach | &lt;strong&gt;Pasta&lt;/strong&gt; Recipe | Two Peas ...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121" y="3503453"/>
            <a:ext cx="857467" cy="75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3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203405" y="590510"/>
            <a:ext cx="1446329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</a:rPr>
              <a:t>Bacteria grow best in the danger zone which is</a:t>
            </a: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between 5</a:t>
            </a:r>
            <a:r>
              <a:rPr lang="en-GB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◦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and 63</a:t>
            </a:r>
            <a:r>
              <a:rPr lang="en-GB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◦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lvl="0">
              <a:spcAft>
                <a:spcPts val="0"/>
              </a:spcAft>
            </a:pPr>
            <a:endParaRPr lang="en-GB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Below 5</a:t>
            </a:r>
            <a:r>
              <a:rPr lang="en-GB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◦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they are dormant, this means that grow very slowly or not at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endParaRPr lang="en-GB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GB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Above 63</a:t>
            </a:r>
            <a:r>
              <a:rPr lang="en-GB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◦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they are mainly destroyed by the heat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863789" y="699415"/>
            <a:ext cx="1820939" cy="27699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200" b="1" dirty="0" smtClean="0">
                <a:ea typeface="Times New Roman" panose="02020603050405020304" pitchFamily="18" charset="0"/>
              </a:rPr>
              <a:t>Bacteria come from:</a:t>
            </a:r>
            <a:endParaRPr lang="en-GB" sz="1200" b="1" dirty="0"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" y="31216"/>
            <a:ext cx="579736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Year 9 - Where </a:t>
            </a:r>
            <a:r>
              <a:rPr lang="en-GB" dirty="0"/>
              <a:t>do bacteria come from?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017090" y="10318"/>
            <a:ext cx="8174910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1200" b="1" dirty="0">
                <a:solidFill>
                  <a:srgbClr val="FF0000"/>
                </a:solidFill>
              </a:rPr>
              <a:t>Food poisoning </a:t>
            </a:r>
            <a:r>
              <a:rPr lang="en-GB" sz="1200" b="1" dirty="0"/>
              <a:t>is caused by eating food contaminated with harmful </a:t>
            </a:r>
            <a:r>
              <a:rPr lang="en-GB" sz="1200" b="1" dirty="0" smtClean="0"/>
              <a:t>bacteria. This </a:t>
            </a:r>
            <a:r>
              <a:rPr lang="en-GB" sz="1200" b="1" dirty="0"/>
              <a:t>causes symptoms </a:t>
            </a:r>
            <a:r>
              <a:rPr lang="en-GB" sz="1200" b="1" dirty="0">
                <a:solidFill>
                  <a:srgbClr val="FF0000"/>
                </a:solidFill>
              </a:rPr>
              <a:t>such as nausea, vomiting, diarrhoea and stomach </a:t>
            </a:r>
            <a:r>
              <a:rPr lang="en-GB" sz="1200" b="1" dirty="0" smtClean="0">
                <a:solidFill>
                  <a:srgbClr val="FF0000"/>
                </a:solidFill>
              </a:rPr>
              <a:t>pain</a:t>
            </a:r>
            <a:r>
              <a:rPr lang="en-GB" sz="1200" b="1" dirty="0" smtClean="0"/>
              <a:t>. Food </a:t>
            </a:r>
            <a:r>
              <a:rPr lang="en-GB" sz="1200" b="1" dirty="0"/>
              <a:t>poisoning usually lasts a short time and the symptoms are mild.</a:t>
            </a:r>
          </a:p>
          <a:p>
            <a:pPr lvl="1"/>
            <a:r>
              <a:rPr lang="en-GB" sz="1200" b="1" dirty="0"/>
              <a:t>For some people, the symptoms are very serious and can even cause death</a:t>
            </a:r>
            <a:r>
              <a:rPr lang="en-GB" sz="1200" b="1" dirty="0" smtClean="0"/>
              <a:t>.</a:t>
            </a:r>
            <a:endParaRPr lang="en-GB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002" y="968011"/>
            <a:ext cx="1817094" cy="59477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Bacteria:</a:t>
            </a:r>
            <a:r>
              <a:rPr lang="en-GB" sz="12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microscopic</a:t>
            </a:r>
            <a:r>
              <a:rPr lang="en-GB" sz="12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living organisms, which are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single-celled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can be found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everywhere</a:t>
            </a:r>
          </a:p>
          <a:p>
            <a:pPr lvl="0"/>
            <a:endParaRPr lang="en-GB" sz="1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sz="12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200" dirty="0" smtClean="0"/>
          </a:p>
          <a:p>
            <a:endParaRPr lang="en-GB" sz="1200" dirty="0" smtClean="0"/>
          </a:p>
          <a:p>
            <a:pPr marL="342900" lvl="0" indent="-342900">
              <a:lnSpc>
                <a:spcPts val="1450"/>
              </a:lnSpc>
              <a:spcBef>
                <a:spcPts val="19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200" b="1" i="1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50"/>
              </a:lnSpc>
              <a:spcBef>
                <a:spcPts val="19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 </a:t>
            </a:r>
            <a:r>
              <a:rPr lang="en-GB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poisoning</a:t>
            </a:r>
            <a:r>
              <a:rPr lang="en-GB" sz="12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illness caused by eating food contaminated with harmful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</a:p>
          <a:p>
            <a:pPr marL="342900" lvl="0" indent="-342900">
              <a:lnSpc>
                <a:spcPts val="1450"/>
              </a:lnSpc>
              <a:spcBef>
                <a:spcPts val="19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Pests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insects or animals which may contaminate food.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450"/>
              </a:lnSpc>
              <a:spcBef>
                <a:spcPts val="19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High-risk foods</a:t>
            </a:r>
            <a:r>
              <a:rPr lang="en-GB" sz="12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ready-to-eat moist foods, usually high in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</a:p>
          <a:p>
            <a:pPr marL="342900" indent="-342900">
              <a:lnSpc>
                <a:spcPts val="1450"/>
              </a:lnSpc>
              <a:spcBef>
                <a:spcPts val="190"/>
              </a:spcBef>
              <a:buFont typeface="Symbol" panose="05050102010706020507" pitchFamily="18" charset="2"/>
              <a:buChar char=""/>
            </a:pPr>
            <a:r>
              <a:rPr lang="en-GB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Temperature Danger Zone</a:t>
            </a:r>
            <a:r>
              <a:rPr lang="en-GB" sz="12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temperatures between 5</a:t>
            </a:r>
            <a:r>
              <a:rPr lang="en-GB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◦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and 63</a:t>
            </a:r>
            <a:r>
              <a:rPr lang="en-GB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◦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where most bacteria can </a:t>
            </a:r>
            <a:r>
              <a:rPr lang="en-GB" sz="1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multiply</a:t>
            </a:r>
          </a:p>
          <a:p>
            <a:pPr marL="342900" indent="-342900">
              <a:lnSpc>
                <a:spcPts val="1450"/>
              </a:lnSpc>
              <a:spcBef>
                <a:spcPts val="190"/>
              </a:spcBef>
              <a:buFont typeface="Symbol" panose="05050102010706020507" pitchFamily="18" charset="2"/>
              <a:buChar char=""/>
            </a:pP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Color a Typical Prokaryote Cell - Biology LibreText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363" y="1604395"/>
            <a:ext cx="662375" cy="1452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16823" y="699414"/>
            <a:ext cx="1846966" cy="277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200" b="1" dirty="0" smtClean="0">
                <a:ea typeface="Times New Roman" panose="02020603050405020304" pitchFamily="18" charset="0"/>
              </a:rPr>
              <a:t>What are bacteria?</a:t>
            </a:r>
            <a:endParaRPr lang="en-GB" sz="1200" b="1" dirty="0">
              <a:ea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3175" y="968011"/>
            <a:ext cx="1857580" cy="38164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GB" sz="1400" b="1" dirty="0" smtClean="0"/>
              <a:t>Raw Foods</a:t>
            </a:r>
            <a:endParaRPr lang="en-GB" sz="1200" b="1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Raw </a:t>
            </a:r>
            <a:r>
              <a:rPr lang="en-GB" sz="1200" b="1" dirty="0"/>
              <a:t>meat, poultry and their juices</a:t>
            </a:r>
            <a:r>
              <a:rPr lang="en-GB" sz="1200" b="1" dirty="0" smtClean="0"/>
              <a:t>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0" lvl="1"/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/>
              <a:t>Eggs and shellfish carry bacteria on their shells, both inside and outside</a:t>
            </a:r>
            <a:r>
              <a:rPr lang="en-GB" sz="1200" b="1" dirty="0" smtClean="0"/>
              <a:t>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0" lvl="1"/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/>
              <a:t>Soil on foods such as uncooked rice and root </a:t>
            </a:r>
            <a:r>
              <a:rPr lang="en-GB" sz="1200" dirty="0"/>
              <a:t>vegetables</a:t>
            </a:r>
            <a:r>
              <a:rPr lang="en-GB" sz="1200" dirty="0" smtClean="0"/>
              <a:t>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0" lvl="1"/>
            <a:endParaRPr lang="en-GB" sz="1200" b="1" dirty="0" smtClean="0"/>
          </a:p>
          <a:p>
            <a:pPr marL="0" lvl="1"/>
            <a:endParaRPr lang="en-GB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865672" y="4749723"/>
            <a:ext cx="3015769" cy="2154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GB" sz="1400" b="1" dirty="0" smtClean="0"/>
              <a:t>Work Surfaces and equipment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Dirty </a:t>
            </a:r>
            <a:r>
              <a:rPr lang="en-GB" sz="1200" b="1" dirty="0"/>
              <a:t>tea towels and dish </a:t>
            </a:r>
            <a:r>
              <a:rPr lang="en-GB" sz="1200" b="1" dirty="0" smtClean="0"/>
              <a:t>cloths.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Dirty equipment.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Using </a:t>
            </a:r>
            <a:r>
              <a:rPr lang="en-GB" sz="1200" b="1" dirty="0"/>
              <a:t>the same chopping board for raw and cooked </a:t>
            </a:r>
            <a:r>
              <a:rPr lang="en-GB" sz="1200" b="1" dirty="0" smtClean="0"/>
              <a:t>food.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Colour </a:t>
            </a:r>
            <a:r>
              <a:rPr lang="en-GB" sz="1200" b="1" dirty="0"/>
              <a:t>coding of equipment helps to prevent </a:t>
            </a:r>
            <a:r>
              <a:rPr lang="en-GB" sz="1200" b="1" dirty="0" smtClean="0"/>
              <a:t>cross-contamination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3699304" y="645729"/>
            <a:ext cx="3517638" cy="4093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GB" sz="1400" b="1" dirty="0" smtClean="0"/>
              <a:t>Food Handlers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Handwashing </a:t>
            </a:r>
            <a:r>
              <a:rPr lang="en-GB" sz="1200" b="1" dirty="0"/>
              <a:t>is very important to </a:t>
            </a:r>
            <a:endParaRPr lang="en-GB" sz="1200" b="1" dirty="0" smtClean="0"/>
          </a:p>
          <a:p>
            <a:pPr marL="0" lvl="1"/>
            <a:r>
              <a:rPr lang="en-GB" sz="1200" b="1" dirty="0" smtClean="0"/>
              <a:t>prevent </a:t>
            </a:r>
            <a:r>
              <a:rPr lang="en-GB" sz="1200" b="1" dirty="0"/>
              <a:t>unclean hands spreading bacteria on to </a:t>
            </a:r>
            <a:r>
              <a:rPr lang="en-GB" sz="1200" b="1" dirty="0" smtClean="0"/>
              <a:t>food.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0" lvl="1"/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Double-dipping </a:t>
            </a:r>
            <a:r>
              <a:rPr lang="en-GB" sz="1200" b="1" dirty="0"/>
              <a:t>when tasting food passes </a:t>
            </a:r>
            <a:endParaRPr lang="en-GB" sz="1200" b="1" dirty="0" smtClean="0"/>
          </a:p>
          <a:p>
            <a:pPr marL="0" lvl="1"/>
            <a:r>
              <a:rPr lang="en-GB" sz="1200" b="1" dirty="0" smtClean="0"/>
              <a:t>bacteria </a:t>
            </a:r>
            <a:r>
              <a:rPr lang="en-GB" sz="1200" b="1" dirty="0"/>
              <a:t>from your mouth into the </a:t>
            </a:r>
            <a:r>
              <a:rPr lang="en-GB" sz="1200" b="1" dirty="0" smtClean="0"/>
              <a:t>food.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Licking </a:t>
            </a:r>
            <a:r>
              <a:rPr lang="en-GB" sz="1200" b="1" dirty="0"/>
              <a:t>fingers, touching the face and hair, </a:t>
            </a:r>
            <a:endParaRPr lang="en-GB" sz="1200" b="1" dirty="0" smtClean="0"/>
          </a:p>
          <a:p>
            <a:pPr marL="0" lvl="1"/>
            <a:r>
              <a:rPr lang="en-GB" sz="1200" b="1" dirty="0" smtClean="0"/>
              <a:t>and </a:t>
            </a:r>
            <a:r>
              <a:rPr lang="en-GB" sz="1200" b="1" dirty="0"/>
              <a:t>picking the nose may all </a:t>
            </a:r>
            <a:r>
              <a:rPr lang="en-GB" sz="1200" b="1" dirty="0" smtClean="0"/>
              <a:t>contaminate</a:t>
            </a:r>
          </a:p>
          <a:p>
            <a:pPr marL="0" lvl="1"/>
            <a:r>
              <a:rPr lang="en-GB" sz="1200" b="1" dirty="0" smtClean="0"/>
              <a:t>food</a:t>
            </a:r>
            <a:r>
              <a:rPr lang="en-GB" sz="1200" b="1" dirty="0"/>
              <a:t>, dishes and equipment.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7209999" y="3355688"/>
            <a:ext cx="1438688" cy="35702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GB" sz="1400" b="1" dirty="0" smtClean="0"/>
              <a:t>Waste </a:t>
            </a:r>
            <a:r>
              <a:rPr lang="en-GB" sz="1400" b="1" dirty="0"/>
              <a:t>food and </a:t>
            </a:r>
            <a:r>
              <a:rPr lang="en-GB" sz="1400" b="1" dirty="0" smtClean="0"/>
              <a:t>rubbish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Bins </a:t>
            </a:r>
            <a:r>
              <a:rPr lang="en-GB" sz="1200" b="1" dirty="0"/>
              <a:t>with no lids attract </a:t>
            </a:r>
            <a:r>
              <a:rPr lang="en-GB" sz="1200" b="1" dirty="0" smtClean="0"/>
              <a:t>pests.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Thin </a:t>
            </a:r>
            <a:r>
              <a:rPr lang="en-GB" sz="1200" b="1" dirty="0"/>
              <a:t>bin bags can split and contaminate </a:t>
            </a:r>
            <a:r>
              <a:rPr lang="en-GB" sz="1200" b="1" dirty="0" smtClean="0"/>
              <a:t>areas.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Rubbish </a:t>
            </a:r>
            <a:r>
              <a:rPr lang="en-GB" sz="1200" b="1" dirty="0"/>
              <a:t>sometimes </a:t>
            </a:r>
            <a:r>
              <a:rPr lang="en-GB" sz="1200" b="1" dirty="0" smtClean="0"/>
              <a:t>overflows.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Dirty </a:t>
            </a:r>
            <a:r>
              <a:rPr lang="en-GB" sz="1200" b="1" dirty="0"/>
              <a:t>bins allow bacteria to </a:t>
            </a:r>
            <a:r>
              <a:rPr lang="en-GB" sz="1200" b="1" dirty="0" smtClean="0"/>
              <a:t>multiply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4881441" y="4411169"/>
            <a:ext cx="2361528" cy="2492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 indent="0">
              <a:buNone/>
            </a:pPr>
            <a:r>
              <a:rPr lang="en-GB" sz="1200" b="1" dirty="0" smtClean="0"/>
              <a:t>Pests</a:t>
            </a:r>
          </a:p>
          <a:p>
            <a:pPr marL="0" lvl="1" indent="0">
              <a:buNone/>
            </a:pPr>
            <a:r>
              <a:rPr lang="en-GB" sz="1200" b="1" dirty="0" smtClean="0"/>
              <a:t>This is more likely to happen when: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food </a:t>
            </a:r>
            <a:r>
              <a:rPr lang="en-GB" sz="1200" b="1" dirty="0"/>
              <a:t>is left </a:t>
            </a:r>
            <a:r>
              <a:rPr lang="en-GB" sz="1200" b="1" dirty="0" smtClean="0"/>
              <a:t>uncovered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bins </a:t>
            </a:r>
            <a:r>
              <a:rPr lang="en-GB" sz="1200" b="1" dirty="0"/>
              <a:t>are </a:t>
            </a:r>
            <a:r>
              <a:rPr lang="en-GB" sz="1200" b="1" dirty="0" smtClean="0"/>
              <a:t>overflowing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areas </a:t>
            </a:r>
            <a:r>
              <a:rPr lang="en-GB" sz="1200" b="1" dirty="0"/>
              <a:t>and equipment </a:t>
            </a:r>
            <a:br>
              <a:rPr lang="en-GB" sz="1200" b="1" dirty="0"/>
            </a:br>
            <a:r>
              <a:rPr lang="en-GB" sz="1200" b="1" dirty="0"/>
              <a:t>are not cleaned properly</a:t>
            </a:r>
            <a:r>
              <a:rPr lang="en-GB" sz="1200" b="1" dirty="0" smtClean="0"/>
              <a:t>.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0" lvl="1"/>
            <a:endParaRPr lang="en-GB" sz="1200" b="1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-GB" sz="1200" b="1" dirty="0"/>
          </a:p>
        </p:txBody>
      </p:sp>
      <p:pic>
        <p:nvPicPr>
          <p:cNvPr id="29" name="Picture 28" descr="&lt;strong&gt;Raw&lt;/strong&gt; Duck &lt;strong&gt;on plate&lt;/strong&gt; image - Free stock photo - Public Domain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99" y="1636661"/>
            <a:ext cx="732409" cy="437607"/>
          </a:xfrm>
          <a:prstGeom prst="rect">
            <a:avLst/>
          </a:prstGeom>
        </p:spPr>
      </p:pic>
      <p:pic>
        <p:nvPicPr>
          <p:cNvPr id="30" name="Picture 29" descr="Free Images : dish, food, oyster, seafood, fresh, fish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52" y="2869738"/>
            <a:ext cx="765759" cy="439870"/>
          </a:xfrm>
          <a:prstGeom prst="rect">
            <a:avLst/>
          </a:prstGeom>
        </p:spPr>
      </p:pic>
      <p:pic>
        <p:nvPicPr>
          <p:cNvPr id="5" name="Picture 4" descr="Bunch of garden fresh carrots - Free Stock 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6350" y="3994231"/>
            <a:ext cx="787791" cy="527370"/>
          </a:xfrm>
          <a:prstGeom prst="rect">
            <a:avLst/>
          </a:prstGeom>
        </p:spPr>
      </p:pic>
      <p:pic>
        <p:nvPicPr>
          <p:cNvPr id="6" name="Picture 5" descr="6XC Modernist Home Cooking | &lt;strong&gt;Cutting&lt;/strong&gt; &lt;strong&gt;boards&lt;/strong&gt; – wood or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33" y="6132672"/>
            <a:ext cx="668119" cy="589845"/>
          </a:xfrm>
          <a:prstGeom prst="rect">
            <a:avLst/>
          </a:prstGeom>
        </p:spPr>
      </p:pic>
      <p:pic>
        <p:nvPicPr>
          <p:cNvPr id="7" name="Picture 6" descr="gingham - Wiktionary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29599" y="6052310"/>
            <a:ext cx="512890" cy="769335"/>
          </a:xfrm>
          <a:prstGeom prst="rect">
            <a:avLst/>
          </a:prstGeom>
        </p:spPr>
      </p:pic>
      <p:pic>
        <p:nvPicPr>
          <p:cNvPr id="8" name="Picture 7" descr="&lt;strong&gt;Hands&lt;/strong&gt; | Free Stock Photo | &lt;strong&gt;Hands&lt;/strong&gt; being washed in a sink ...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26265"/>
          <a:stretch/>
        </p:blipFill>
        <p:spPr>
          <a:xfrm>
            <a:off x="4754013" y="1373336"/>
            <a:ext cx="712083" cy="718001"/>
          </a:xfrm>
          <a:prstGeom prst="rect">
            <a:avLst/>
          </a:prstGeom>
        </p:spPr>
      </p:pic>
      <p:pic>
        <p:nvPicPr>
          <p:cNvPr id="9" name="Picture 8" descr="ARRA News Service: Another Key Component of Good Tax ...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91" y="2624723"/>
            <a:ext cx="1264596" cy="573031"/>
          </a:xfrm>
          <a:prstGeom prst="rect">
            <a:avLst/>
          </a:prstGeom>
        </p:spPr>
      </p:pic>
      <p:pic>
        <p:nvPicPr>
          <p:cNvPr id="10" name="Picture 9" descr="&lt;strong&gt;Nose&lt;/strong&gt; &lt;strong&gt;Picking&lt;/strong&gt; Trio by nurmuzdalifah on DeviantAr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47" y="4072885"/>
            <a:ext cx="1070226" cy="564984"/>
          </a:xfrm>
          <a:prstGeom prst="rect">
            <a:avLst/>
          </a:prstGeom>
        </p:spPr>
      </p:pic>
      <p:pic>
        <p:nvPicPr>
          <p:cNvPr id="31" name="Picture 30" descr="Trash Can Clip Art Free Stock Photo - Public Domain Picture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78" y="6070296"/>
            <a:ext cx="876977" cy="6522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8E51C6-32CD-4051-A8AD-B8FA2C86D7E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377" t="14246" r="6816" b="14614"/>
          <a:stretch/>
        </p:blipFill>
        <p:spPr>
          <a:xfrm>
            <a:off x="5350340" y="6054912"/>
            <a:ext cx="1254393" cy="74536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748832" y="644150"/>
            <a:ext cx="3383633" cy="3207881"/>
            <a:chOff x="1048189" y="2613889"/>
            <a:chExt cx="6692163" cy="4166540"/>
          </a:xfrm>
        </p:grpSpPr>
        <p:pic>
          <p:nvPicPr>
            <p:cNvPr id="26" name="Picture 25" descr="Critical Food Temperatures.jpg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6811" y="2613889"/>
              <a:ext cx="5603541" cy="416654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48189" y="2882938"/>
              <a:ext cx="1248771" cy="779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</a:rPr>
                <a:t>Cooking food above 75◦C kills bacteria 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1610090" y="3389362"/>
              <a:ext cx="1944216" cy="0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267" y="41564"/>
            <a:ext cx="724953" cy="60258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686441" y="3876399"/>
            <a:ext cx="3461490" cy="29238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Self Assessment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What are the 5 main sources of bacteria which  can contaminate food?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State 3 way you could prevent bacteria from raw food contaminating ready-to-at food?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Why are colour-coded chopping boards useful when preparing foods?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/>
              <a:t>Name 3 symptoms of food poisoning.</a:t>
            </a:r>
          </a:p>
          <a:p>
            <a:endParaRPr lang="en-GB" sz="1200" b="1" dirty="0"/>
          </a:p>
          <a:p>
            <a:r>
              <a:rPr lang="en-GB" sz="1400" b="1" dirty="0" smtClean="0"/>
              <a:t>Research:</a:t>
            </a:r>
          </a:p>
          <a:p>
            <a:r>
              <a:rPr lang="en-GB" sz="1200" b="1" dirty="0" smtClean="0"/>
              <a:t>Find out the names of different food poisoning bacteria. Write them out several times so you learn to spell them.</a:t>
            </a:r>
          </a:p>
          <a:p>
            <a:r>
              <a:rPr lang="en-GB" sz="1200" b="1" dirty="0" smtClean="0"/>
              <a:t>Check out bacteria </a:t>
            </a:r>
            <a:r>
              <a:rPr lang="en-GB" sz="1200" b="1" dirty="0" smtClean="0">
                <a:hlinkClick r:id="rId15"/>
              </a:rPr>
              <a:t>www.bbc.com/bitesize/clips/zqt87ty</a:t>
            </a:r>
            <a:endParaRPr lang="en-GB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2813916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9816</TotalTime>
  <Words>1557</Words>
  <Application>Microsoft Office PowerPoint</Application>
  <PresentationFormat>Widescreen</PresentationFormat>
  <Paragraphs>217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Hillcrest School and Sixth Form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Kirsz</dc:creator>
  <cp:lastModifiedBy>A Kirsz</cp:lastModifiedBy>
  <cp:revision>352</cp:revision>
  <cp:lastPrinted>2020-07-06T09:53:28Z</cp:lastPrinted>
  <dcterms:created xsi:type="dcterms:W3CDTF">2020-06-25T15:28:24Z</dcterms:created>
  <dcterms:modified xsi:type="dcterms:W3CDTF">2022-07-14T14:32:05Z</dcterms:modified>
</cp:coreProperties>
</file>